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66" r:id="rId3"/>
    <p:sldId id="277" r:id="rId4"/>
    <p:sldId id="288" r:id="rId5"/>
    <p:sldId id="278" r:id="rId6"/>
    <p:sldId id="279" r:id="rId7"/>
    <p:sldId id="280" r:id="rId8"/>
    <p:sldId id="281" r:id="rId9"/>
    <p:sldId id="282" r:id="rId10"/>
    <p:sldId id="283" r:id="rId11"/>
    <p:sldId id="284" r:id="rId12"/>
    <p:sldId id="285" r:id="rId13"/>
    <p:sldId id="286" r:id="rId14"/>
    <p:sldId id="267" r:id="rId15"/>
  </p:sldIdLst>
  <p:sldSz cx="12192000" cy="6858000"/>
  <p:notesSz cx="6858000" cy="9144000"/>
  <p:defaultTextStyle>
    <a:defPPr>
      <a:defRPr lang="ko-KR"/>
    </a:defPPr>
    <a:lvl1pPr marL="0" algn="l" defTabSz="1072866" rtl="0" eaLnBrk="1" latinLnBrk="1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36433" algn="l" defTabSz="1072866" rtl="0" eaLnBrk="1" latinLnBrk="1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72866" algn="l" defTabSz="1072866" rtl="0" eaLnBrk="1" latinLnBrk="1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09298" algn="l" defTabSz="1072866" rtl="0" eaLnBrk="1" latinLnBrk="1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45731" algn="l" defTabSz="1072866" rtl="0" eaLnBrk="1" latinLnBrk="1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82164" algn="l" defTabSz="1072866" rtl="0" eaLnBrk="1" latinLnBrk="1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18597" algn="l" defTabSz="1072866" rtl="0" eaLnBrk="1" latinLnBrk="1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755029" algn="l" defTabSz="1072866" rtl="0" eaLnBrk="1" latinLnBrk="1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291462" algn="l" defTabSz="1072866" rtl="0" eaLnBrk="1" latinLnBrk="1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66AC"/>
    <a:srgbClr val="7F7F7F"/>
    <a:srgbClr val="254084"/>
    <a:srgbClr val="52617A"/>
    <a:srgbClr val="FFFFFF"/>
    <a:srgbClr val="6E6171"/>
    <a:srgbClr val="9297CF"/>
    <a:srgbClr val="D9D9D9"/>
    <a:srgbClr val="23CFBF"/>
    <a:srgbClr val="F622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516" y="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25" d="100"/>
          <a:sy n="125" d="100"/>
        </p:scale>
        <p:origin x="-498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175B8C-DF90-4444-88E4-F1D95D87E965}" type="datetimeFigureOut">
              <a:rPr lang="ko-KR" altLang="en-US" smtClean="0"/>
              <a:pPr/>
              <a:t>2019-08-27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405DAE-064F-4E16-A6EA-40DBFA52F80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76808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72866" rtl="0" eaLnBrk="1" latinLnBrk="1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36433" algn="l" defTabSz="1072866" rtl="0" eaLnBrk="1" latinLnBrk="1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72866" algn="l" defTabSz="1072866" rtl="0" eaLnBrk="1" latinLnBrk="1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609298" algn="l" defTabSz="1072866" rtl="0" eaLnBrk="1" latinLnBrk="1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145731" algn="l" defTabSz="1072866" rtl="0" eaLnBrk="1" latinLnBrk="1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82164" algn="l" defTabSz="1072866" rtl="0" eaLnBrk="1" latinLnBrk="1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18597" algn="l" defTabSz="1072866" rtl="0" eaLnBrk="1" latinLnBrk="1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755029" algn="l" defTabSz="1072866" rtl="0" eaLnBrk="1" latinLnBrk="1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291462" algn="l" defTabSz="1072866" rtl="0" eaLnBrk="1" latinLnBrk="1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36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728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09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45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82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18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55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2914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C5016-0CE9-49F3-B8D2-461B0C3D6C17}" type="datetime1">
              <a:rPr lang="ko-KR" altLang="en-US" smtClean="0"/>
              <a:pPr/>
              <a:t>2019-08-27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 flipH="1">
            <a:off x="8026401" y="6237314"/>
            <a:ext cx="181835" cy="484163"/>
          </a:xfrm>
          <a:prstGeom prst="rect">
            <a:avLst/>
          </a:prstGeom>
        </p:spPr>
        <p:txBody>
          <a:bodyPr lIns="107287" tIns="53643" rIns="107287" bIns="53643"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12531-6FF3-4A70-ADD4-1CF142C0B40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00DB6-95EC-49A7-BD4C-E70999BD6845}" type="datetime1">
              <a:rPr lang="ko-KR" altLang="en-US" smtClean="0"/>
              <a:pPr/>
              <a:t>2019-08-27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 flipH="1">
            <a:off x="8026401" y="6237314"/>
            <a:ext cx="181835" cy="484163"/>
          </a:xfrm>
          <a:prstGeom prst="rect">
            <a:avLst/>
          </a:prstGeom>
        </p:spPr>
        <p:txBody>
          <a:bodyPr lIns="107287" tIns="53643" rIns="107287" bIns="53643"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12531-6FF3-4A70-ADD4-1CF142C0B40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A2795-EB37-4315-A2CE-135DB3937956}" type="datetime1">
              <a:rPr lang="ko-KR" altLang="en-US" smtClean="0"/>
              <a:pPr/>
              <a:t>2019-08-27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 flipH="1">
            <a:off x="8026401" y="6237314"/>
            <a:ext cx="181835" cy="484163"/>
          </a:xfrm>
          <a:prstGeom prst="rect">
            <a:avLst/>
          </a:prstGeom>
        </p:spPr>
        <p:txBody>
          <a:bodyPr lIns="107287" tIns="53643" rIns="107287" bIns="53643"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12531-6FF3-4A70-ADD4-1CF142C0B40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 userDrawn="1"/>
        </p:nvSpPr>
        <p:spPr>
          <a:xfrm>
            <a:off x="167680" y="151896"/>
            <a:ext cx="11856640" cy="6517464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8000">
                <a:schemeClr val="bg1"/>
              </a:gs>
            </a:gsLst>
            <a:lin ang="16200000" scaled="1"/>
          </a:gradFill>
          <a:ln>
            <a:noFill/>
          </a:ln>
          <a:effectLst>
            <a:outerShdw blurRad="50800" dist="50800" dir="5400000" algn="t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100"/>
          </a:p>
        </p:txBody>
      </p:sp>
      <p:sp>
        <p:nvSpPr>
          <p:cNvPr id="3" name="타원 2"/>
          <p:cNvSpPr/>
          <p:nvPr userDrawn="1"/>
        </p:nvSpPr>
        <p:spPr>
          <a:xfrm>
            <a:off x="259048" y="207318"/>
            <a:ext cx="130548" cy="10607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innerShdw blurRad="25400" dist="38100" dir="16200000">
              <a:prstClr val="black">
                <a:alpha val="2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100"/>
          </a:p>
        </p:txBody>
      </p:sp>
    </p:spTree>
    <p:extLst>
      <p:ext uri="{BB962C8B-B14F-4D97-AF65-F5344CB8AC3E}">
        <p14:creationId xmlns:p14="http://schemas.microsoft.com/office/powerpoint/2010/main" val="1109730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B9918-E6BB-432D-A8F8-AC60DB3964CC}" type="datetime1">
              <a:rPr lang="ko-KR" altLang="en-US" smtClean="0"/>
              <a:pPr/>
              <a:t>2019-08-27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 flipH="1">
            <a:off x="8026401" y="6237314"/>
            <a:ext cx="181835" cy="484163"/>
          </a:xfrm>
          <a:prstGeom prst="rect">
            <a:avLst/>
          </a:prstGeom>
        </p:spPr>
        <p:txBody>
          <a:bodyPr lIns="107287" tIns="53643" rIns="107287" bIns="53643"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12531-6FF3-4A70-ADD4-1CF142C0B40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7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36433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7286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09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1457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821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21859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7550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2914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C02E3-8D33-4F3D-B7C7-251592AF8EBF}" type="datetime1">
              <a:rPr lang="ko-KR" altLang="en-US" smtClean="0"/>
              <a:pPr/>
              <a:t>2019-08-27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 flipH="1">
            <a:off x="8026401" y="6237314"/>
            <a:ext cx="181835" cy="484163"/>
          </a:xfrm>
          <a:prstGeom prst="rect">
            <a:avLst/>
          </a:prstGeom>
        </p:spPr>
        <p:txBody>
          <a:bodyPr lIns="107287" tIns="53643" rIns="107287" bIns="53643"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12531-6FF3-4A70-ADD4-1CF142C0B40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FDEAE-93DF-4C5D-B8B3-A56BFDA35506}" type="datetime1">
              <a:rPr lang="ko-KR" altLang="en-US" smtClean="0"/>
              <a:pPr/>
              <a:t>2019-08-27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 flipH="1">
            <a:off x="8026401" y="6237314"/>
            <a:ext cx="181835" cy="484163"/>
          </a:xfrm>
          <a:prstGeom prst="rect">
            <a:avLst/>
          </a:prstGeom>
        </p:spPr>
        <p:txBody>
          <a:bodyPr lIns="107287" tIns="53643" rIns="107287" bIns="53643"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12531-6FF3-4A70-ADD4-1CF142C0B40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6433" indent="0">
              <a:buNone/>
              <a:defRPr sz="2300" b="1"/>
            </a:lvl2pPr>
            <a:lvl3pPr marL="1072866" indent="0">
              <a:buNone/>
              <a:defRPr sz="2100" b="1"/>
            </a:lvl3pPr>
            <a:lvl4pPr marL="1609298" indent="0">
              <a:buNone/>
              <a:defRPr sz="1900" b="1"/>
            </a:lvl4pPr>
            <a:lvl5pPr marL="2145731" indent="0">
              <a:buNone/>
              <a:defRPr sz="1900" b="1"/>
            </a:lvl5pPr>
            <a:lvl6pPr marL="2682164" indent="0">
              <a:buNone/>
              <a:defRPr sz="1900" b="1"/>
            </a:lvl6pPr>
            <a:lvl7pPr marL="3218597" indent="0">
              <a:buNone/>
              <a:defRPr sz="1900" b="1"/>
            </a:lvl7pPr>
            <a:lvl8pPr marL="3755029" indent="0">
              <a:buNone/>
              <a:defRPr sz="1900" b="1"/>
            </a:lvl8pPr>
            <a:lvl9pPr marL="4291462" indent="0">
              <a:buNone/>
              <a:defRPr sz="19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69" y="1535114"/>
            <a:ext cx="5389034" cy="639763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6433" indent="0">
              <a:buNone/>
              <a:defRPr sz="2300" b="1"/>
            </a:lvl2pPr>
            <a:lvl3pPr marL="1072866" indent="0">
              <a:buNone/>
              <a:defRPr sz="2100" b="1"/>
            </a:lvl3pPr>
            <a:lvl4pPr marL="1609298" indent="0">
              <a:buNone/>
              <a:defRPr sz="1900" b="1"/>
            </a:lvl4pPr>
            <a:lvl5pPr marL="2145731" indent="0">
              <a:buNone/>
              <a:defRPr sz="1900" b="1"/>
            </a:lvl5pPr>
            <a:lvl6pPr marL="2682164" indent="0">
              <a:buNone/>
              <a:defRPr sz="1900" b="1"/>
            </a:lvl6pPr>
            <a:lvl7pPr marL="3218597" indent="0">
              <a:buNone/>
              <a:defRPr sz="1900" b="1"/>
            </a:lvl7pPr>
            <a:lvl8pPr marL="3755029" indent="0">
              <a:buNone/>
              <a:defRPr sz="1900" b="1"/>
            </a:lvl8pPr>
            <a:lvl9pPr marL="4291462" indent="0">
              <a:buNone/>
              <a:defRPr sz="19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4" cy="3951288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1F306-9F63-4D26-9200-67D01FD9E31C}" type="datetime1">
              <a:rPr lang="ko-KR" altLang="en-US" smtClean="0"/>
              <a:pPr/>
              <a:t>2019-08-27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>
          <a:xfrm flipH="1">
            <a:off x="8026401" y="6237314"/>
            <a:ext cx="181835" cy="484163"/>
          </a:xfrm>
          <a:prstGeom prst="rect">
            <a:avLst/>
          </a:prstGeom>
        </p:spPr>
        <p:txBody>
          <a:bodyPr lIns="107287" tIns="53643" rIns="107287" bIns="53643"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12531-6FF3-4A70-ADD4-1CF142C0B40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8D711-DAEC-41E7-BCCE-97D973D9FCF4}" type="datetime1">
              <a:rPr lang="ko-KR" altLang="en-US" smtClean="0"/>
              <a:pPr/>
              <a:t>2019-08-27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 flipH="1">
            <a:off x="8026401" y="6237314"/>
            <a:ext cx="181835" cy="484163"/>
          </a:xfrm>
          <a:prstGeom prst="rect">
            <a:avLst/>
          </a:prstGeom>
        </p:spPr>
        <p:txBody>
          <a:bodyPr lIns="107287" tIns="53643" rIns="107287" bIns="53643"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12531-6FF3-4A70-ADD4-1CF142C0B40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DAACD-CB12-4A48-A0F0-7880F7B8F2E4}" type="datetime1">
              <a:rPr lang="ko-KR" altLang="en-US" smtClean="0"/>
              <a:pPr/>
              <a:t>2019-08-27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>
          <a:xfrm flipH="1">
            <a:off x="8026401" y="6237314"/>
            <a:ext cx="181835" cy="484163"/>
          </a:xfrm>
          <a:prstGeom prst="rect">
            <a:avLst/>
          </a:prstGeom>
        </p:spPr>
        <p:txBody>
          <a:bodyPr lIns="107287" tIns="53643" rIns="107287" bIns="53643"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12531-6FF3-4A70-ADD4-1CF142C0B40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4" y="273053"/>
            <a:ext cx="6815666" cy="5853113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8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600"/>
            </a:lvl1pPr>
            <a:lvl2pPr marL="536433" indent="0">
              <a:buNone/>
              <a:defRPr sz="1400"/>
            </a:lvl2pPr>
            <a:lvl3pPr marL="1072866" indent="0">
              <a:buNone/>
              <a:defRPr sz="1200"/>
            </a:lvl3pPr>
            <a:lvl4pPr marL="1609298" indent="0">
              <a:buNone/>
              <a:defRPr sz="1100"/>
            </a:lvl4pPr>
            <a:lvl5pPr marL="2145731" indent="0">
              <a:buNone/>
              <a:defRPr sz="1100"/>
            </a:lvl5pPr>
            <a:lvl6pPr marL="2682164" indent="0">
              <a:buNone/>
              <a:defRPr sz="1100"/>
            </a:lvl6pPr>
            <a:lvl7pPr marL="3218597" indent="0">
              <a:buNone/>
              <a:defRPr sz="1100"/>
            </a:lvl7pPr>
            <a:lvl8pPr marL="3755029" indent="0">
              <a:buNone/>
              <a:defRPr sz="1100"/>
            </a:lvl8pPr>
            <a:lvl9pPr marL="4291462" indent="0">
              <a:buNone/>
              <a:defRPr sz="11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81914-6B2B-4507-8C3B-681EC42BF714}" type="datetime1">
              <a:rPr lang="ko-KR" altLang="en-US" smtClean="0"/>
              <a:pPr/>
              <a:t>2019-08-27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 flipH="1">
            <a:off x="8026401" y="6237314"/>
            <a:ext cx="181835" cy="484163"/>
          </a:xfrm>
          <a:prstGeom prst="rect">
            <a:avLst/>
          </a:prstGeom>
        </p:spPr>
        <p:txBody>
          <a:bodyPr lIns="107287" tIns="53643" rIns="107287" bIns="53643"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12531-6FF3-4A70-ADD4-1CF142C0B40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800"/>
            </a:lvl1pPr>
            <a:lvl2pPr marL="536433" indent="0">
              <a:buNone/>
              <a:defRPr sz="3300"/>
            </a:lvl2pPr>
            <a:lvl3pPr marL="1072866" indent="0">
              <a:buNone/>
              <a:defRPr sz="2800"/>
            </a:lvl3pPr>
            <a:lvl4pPr marL="1609298" indent="0">
              <a:buNone/>
              <a:defRPr sz="2300"/>
            </a:lvl4pPr>
            <a:lvl5pPr marL="2145731" indent="0">
              <a:buNone/>
              <a:defRPr sz="2300"/>
            </a:lvl5pPr>
            <a:lvl6pPr marL="2682164" indent="0">
              <a:buNone/>
              <a:defRPr sz="2300"/>
            </a:lvl6pPr>
            <a:lvl7pPr marL="3218597" indent="0">
              <a:buNone/>
              <a:defRPr sz="2300"/>
            </a:lvl7pPr>
            <a:lvl8pPr marL="3755029" indent="0">
              <a:buNone/>
              <a:defRPr sz="2300"/>
            </a:lvl8pPr>
            <a:lvl9pPr marL="4291462" indent="0">
              <a:buNone/>
              <a:defRPr sz="23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600"/>
            </a:lvl1pPr>
            <a:lvl2pPr marL="536433" indent="0">
              <a:buNone/>
              <a:defRPr sz="1400"/>
            </a:lvl2pPr>
            <a:lvl3pPr marL="1072866" indent="0">
              <a:buNone/>
              <a:defRPr sz="1200"/>
            </a:lvl3pPr>
            <a:lvl4pPr marL="1609298" indent="0">
              <a:buNone/>
              <a:defRPr sz="1100"/>
            </a:lvl4pPr>
            <a:lvl5pPr marL="2145731" indent="0">
              <a:buNone/>
              <a:defRPr sz="1100"/>
            </a:lvl5pPr>
            <a:lvl6pPr marL="2682164" indent="0">
              <a:buNone/>
              <a:defRPr sz="1100"/>
            </a:lvl6pPr>
            <a:lvl7pPr marL="3218597" indent="0">
              <a:buNone/>
              <a:defRPr sz="1100"/>
            </a:lvl7pPr>
            <a:lvl8pPr marL="3755029" indent="0">
              <a:buNone/>
              <a:defRPr sz="1100"/>
            </a:lvl8pPr>
            <a:lvl9pPr marL="4291462" indent="0">
              <a:buNone/>
              <a:defRPr sz="11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7CE56-2D8E-4D66-9002-E3AC405EFE2C}" type="datetime1">
              <a:rPr lang="ko-KR" altLang="en-US" smtClean="0"/>
              <a:pPr/>
              <a:t>2019-08-27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 flipH="1">
            <a:off x="8026401" y="6237314"/>
            <a:ext cx="181835" cy="484163"/>
          </a:xfrm>
          <a:prstGeom prst="rect">
            <a:avLst/>
          </a:prstGeom>
        </p:spPr>
        <p:txBody>
          <a:bodyPr lIns="107287" tIns="53643" rIns="107287" bIns="53643"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12531-6FF3-4A70-ADD4-1CF142C0B40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tVert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107287" tIns="53643" rIns="107287" bIns="53643" rtlCol="0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107287" tIns="53643" rIns="107287" bIns="53643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107287" tIns="53643" rIns="107287" bIns="53643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  <a:latin typeface="Noto Sans Korean Medium" pitchFamily="34" charset="-127"/>
                <a:ea typeface="Noto Sans Korean Medium" pitchFamily="34" charset="-127"/>
              </a:defRPr>
            </a:lvl1pPr>
          </a:lstStyle>
          <a:p>
            <a:fld id="{47C2A942-B78E-48FC-8EFB-B55B217D18F5}" type="datetime1">
              <a:rPr lang="ko-KR" altLang="en-US" smtClean="0"/>
              <a:pPr/>
              <a:t>2019-08-27</a:t>
            </a:fld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9061621" y="-28997"/>
            <a:ext cx="3129280" cy="365125"/>
          </a:xfrm>
          <a:prstGeom prst="rect">
            <a:avLst/>
          </a:prstGeom>
        </p:spPr>
        <p:txBody>
          <a:bodyPr vert="horz" lIns="107287" tIns="53643" rIns="107287" bIns="53643" rtlCol="0" anchor="ctr"/>
          <a:lstStyle>
            <a:lvl1pPr algn="r">
              <a:defRPr sz="1400">
                <a:solidFill>
                  <a:schemeClr val="bg1">
                    <a:lumMod val="85000"/>
                  </a:schemeClr>
                </a:solidFill>
                <a:latin typeface="Noto Sans Korean Medium" pitchFamily="34" charset="-127"/>
                <a:ea typeface="Noto Sans Korean Medium" pitchFamily="34" charset="-127"/>
              </a:defRPr>
            </a:lvl1pPr>
          </a:lstStyle>
          <a:p>
            <a:fld id="{1CE12531-6FF3-4A70-ADD4-1CF142C0B40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1072866" rtl="0" eaLnBrk="1" latinLnBrk="1" hangingPunct="1">
        <a:spcBef>
          <a:spcPct val="0"/>
        </a:spcBef>
        <a:buNone/>
        <a:defRPr sz="5200" kern="1200" spc="-176">
          <a:solidFill>
            <a:schemeClr val="tx1"/>
          </a:solidFill>
          <a:latin typeface="Noto Sans Korean Bold" pitchFamily="34" charset="-127"/>
          <a:ea typeface="Noto Sans Korean Bold" pitchFamily="34" charset="-127"/>
          <a:cs typeface="+mj-cs"/>
        </a:defRPr>
      </a:lvl1pPr>
    </p:titleStyle>
    <p:bodyStyle>
      <a:lvl1pPr marL="402325" indent="-402325" algn="l" defTabSz="1072866" rtl="0" eaLnBrk="1" latinLnBrk="1" hangingPunct="1">
        <a:spcBef>
          <a:spcPct val="20000"/>
        </a:spcBef>
        <a:buFont typeface="Arial" pitchFamily="34" charset="0"/>
        <a:buChar char="•"/>
        <a:defRPr sz="3800" kern="1200" spc="-117" baseline="0">
          <a:solidFill>
            <a:schemeClr val="tx1"/>
          </a:solidFill>
          <a:latin typeface="Noto Sans Korean Medium" pitchFamily="34" charset="-127"/>
          <a:ea typeface="Noto Sans Korean Medium" pitchFamily="34" charset="-127"/>
          <a:cs typeface="+mn-cs"/>
        </a:defRPr>
      </a:lvl1pPr>
      <a:lvl2pPr marL="871703" indent="-335270" algn="l" defTabSz="1072866" rtl="0" eaLnBrk="1" latinLnBrk="1" hangingPunct="1">
        <a:spcBef>
          <a:spcPct val="20000"/>
        </a:spcBef>
        <a:buFont typeface="Arial" pitchFamily="34" charset="0"/>
        <a:buChar char="–"/>
        <a:defRPr sz="3300" kern="1200" spc="-117" baseline="0">
          <a:solidFill>
            <a:schemeClr val="tx1"/>
          </a:solidFill>
          <a:latin typeface="Noto Sans Korean Medium" pitchFamily="34" charset="-127"/>
          <a:ea typeface="Noto Sans Korean Medium" pitchFamily="34" charset="-127"/>
          <a:cs typeface="+mn-cs"/>
        </a:defRPr>
      </a:lvl2pPr>
      <a:lvl3pPr marL="1341082" indent="-268216" algn="l" defTabSz="1072866" rtl="0" eaLnBrk="1" latinLnBrk="1" hangingPunct="1">
        <a:spcBef>
          <a:spcPct val="20000"/>
        </a:spcBef>
        <a:buFont typeface="Arial" pitchFamily="34" charset="0"/>
        <a:buChar char="•"/>
        <a:defRPr sz="2800" kern="1200" spc="-117" baseline="0">
          <a:solidFill>
            <a:schemeClr val="tx1"/>
          </a:solidFill>
          <a:latin typeface="Noto Sans Korean Medium" pitchFamily="34" charset="-127"/>
          <a:ea typeface="Noto Sans Korean Medium" pitchFamily="34" charset="-127"/>
          <a:cs typeface="+mn-cs"/>
        </a:defRPr>
      </a:lvl3pPr>
      <a:lvl4pPr marL="1877515" indent="-268216" algn="l" defTabSz="1072866" rtl="0" eaLnBrk="1" latinLnBrk="1" hangingPunct="1">
        <a:spcBef>
          <a:spcPct val="20000"/>
        </a:spcBef>
        <a:buFont typeface="Arial" pitchFamily="34" charset="0"/>
        <a:buChar char="–"/>
        <a:defRPr sz="2300" kern="1200" spc="-117" baseline="0">
          <a:solidFill>
            <a:schemeClr val="tx1"/>
          </a:solidFill>
          <a:latin typeface="Noto Sans Korean Medium" pitchFamily="34" charset="-127"/>
          <a:ea typeface="Noto Sans Korean Medium" pitchFamily="34" charset="-127"/>
          <a:cs typeface="+mn-cs"/>
        </a:defRPr>
      </a:lvl4pPr>
      <a:lvl5pPr marL="2413947" indent="-268216" algn="l" defTabSz="1072866" rtl="0" eaLnBrk="1" latinLnBrk="1" hangingPunct="1">
        <a:spcBef>
          <a:spcPct val="20000"/>
        </a:spcBef>
        <a:buFont typeface="Arial" pitchFamily="34" charset="0"/>
        <a:buChar char="»"/>
        <a:defRPr sz="2300" kern="1200" spc="-117" baseline="0">
          <a:solidFill>
            <a:schemeClr val="tx1"/>
          </a:solidFill>
          <a:latin typeface="Noto Sans Korean Medium" pitchFamily="34" charset="-127"/>
          <a:ea typeface="Noto Sans Korean Medium" pitchFamily="34" charset="-127"/>
          <a:cs typeface="+mn-cs"/>
        </a:defRPr>
      </a:lvl5pPr>
      <a:lvl6pPr marL="2950380" indent="-268216" algn="l" defTabSz="1072866" rtl="0" eaLnBrk="1" latinLnBrk="1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86813" indent="-268216" algn="l" defTabSz="1072866" rtl="0" eaLnBrk="1" latinLnBrk="1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23246" indent="-268216" algn="l" defTabSz="1072866" rtl="0" eaLnBrk="1" latinLnBrk="1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59678" indent="-268216" algn="l" defTabSz="1072866" rtl="0" eaLnBrk="1" latinLnBrk="1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072866" rtl="0" eaLnBrk="1" latinLnBrk="1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6433" algn="l" defTabSz="1072866" rtl="0" eaLnBrk="1" latinLnBrk="1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72866" algn="l" defTabSz="1072866" rtl="0" eaLnBrk="1" latinLnBrk="1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9298" algn="l" defTabSz="1072866" rtl="0" eaLnBrk="1" latinLnBrk="1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45731" algn="l" defTabSz="1072866" rtl="0" eaLnBrk="1" latinLnBrk="1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82164" algn="l" defTabSz="1072866" rtl="0" eaLnBrk="1" latinLnBrk="1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18597" algn="l" defTabSz="1072866" rtl="0" eaLnBrk="1" latinLnBrk="1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55029" algn="l" defTabSz="1072866" rtl="0" eaLnBrk="1" latinLnBrk="1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91462" algn="l" defTabSz="1072866" rtl="0" eaLnBrk="1" latinLnBrk="1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9.png"/><Relationship Id="rId10" Type="http://schemas.openxmlformats.org/officeDocument/2006/relationships/image" Target="../media/image22.png"/><Relationship Id="rId4" Type="http://schemas.openxmlformats.org/officeDocument/2006/relationships/image" Target="../media/image18.png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0" y="1628801"/>
            <a:ext cx="12192000" cy="52291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ko-KR" altLang="en-US" dirty="0">
              <a:latin typeface="Noto Sans Korean Regular" pitchFamily="34" charset="-127"/>
              <a:ea typeface="Noto Sans Korean Regular" pitchFamily="34" charset="-127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0" y="1"/>
            <a:ext cx="12192000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ko-KR" altLang="en-US">
              <a:latin typeface="Noto Sans Korean Regular" pitchFamily="34" charset="-127"/>
              <a:ea typeface="Noto Sans Korean Regular" pitchFamily="34" charset="-127"/>
            </a:endParaRPr>
          </a:p>
        </p:txBody>
      </p:sp>
      <p:grpSp>
        <p:nvGrpSpPr>
          <p:cNvPr id="8" name="그룹 7"/>
          <p:cNvGrpSpPr/>
          <p:nvPr/>
        </p:nvGrpSpPr>
        <p:grpSpPr>
          <a:xfrm>
            <a:off x="1515312" y="6078099"/>
            <a:ext cx="9117193" cy="375237"/>
            <a:chOff x="372311" y="5769260"/>
            <a:chExt cx="9117193" cy="375237"/>
          </a:xfrm>
        </p:grpSpPr>
        <p:sp>
          <p:nvSpPr>
            <p:cNvPr id="5" name="직사각형 4"/>
            <p:cNvSpPr/>
            <p:nvPr/>
          </p:nvSpPr>
          <p:spPr>
            <a:xfrm>
              <a:off x="382655" y="5769260"/>
              <a:ext cx="45719" cy="2160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Noto Sans Korean Regular" pitchFamily="34" charset="-127"/>
                <a:ea typeface="Noto Sans Korean Regular" pitchFamily="34" charset="-127"/>
              </a:endParaRPr>
            </a:p>
          </p:txBody>
        </p:sp>
        <p:sp>
          <p:nvSpPr>
            <p:cNvPr id="13" name="직사각형 12"/>
            <p:cNvSpPr/>
            <p:nvPr/>
          </p:nvSpPr>
          <p:spPr>
            <a:xfrm flipV="1">
              <a:off x="372311" y="6108497"/>
              <a:ext cx="9117193" cy="36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7287" tIns="53643" rIns="107287" bIns="53643" rtlCol="0" anchor="ctr"/>
            <a:lstStyle/>
            <a:p>
              <a:pPr algn="ctr"/>
              <a:endParaRPr lang="ko-KR" altLang="en-US">
                <a:latin typeface="Noto Sans Korean Regular" pitchFamily="34" charset="-127"/>
                <a:ea typeface="Noto Sans Korean Regular" pitchFamily="34" charset="-127"/>
              </a:endParaRPr>
            </a:p>
          </p:txBody>
        </p:sp>
      </p:grpSp>
      <p:grpSp>
        <p:nvGrpSpPr>
          <p:cNvPr id="10" name="그룹 9"/>
          <p:cNvGrpSpPr/>
          <p:nvPr/>
        </p:nvGrpSpPr>
        <p:grpSpPr>
          <a:xfrm>
            <a:off x="454026" y="2400320"/>
            <a:ext cx="11283948" cy="1513235"/>
            <a:chOff x="51927" y="2074316"/>
            <a:chExt cx="9750220" cy="1513235"/>
          </a:xfrm>
        </p:grpSpPr>
        <p:sp>
          <p:nvSpPr>
            <p:cNvPr id="7" name="직사각형 6"/>
            <p:cNvSpPr/>
            <p:nvPr/>
          </p:nvSpPr>
          <p:spPr>
            <a:xfrm>
              <a:off x="1863615" y="2074316"/>
              <a:ext cx="6178814" cy="151323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ts val="500"/>
                </a:spcBef>
              </a:pPr>
              <a:r>
                <a:rPr lang="en-US" altLang="ko-KR" sz="3200" dirty="0" smtClean="0">
                  <a:gradFill>
                    <a:gsLst>
                      <a:gs pos="0">
                        <a:prstClr val="white"/>
                      </a:gs>
                      <a:gs pos="100000">
                        <a:prstClr val="white"/>
                      </a:gs>
                    </a:gsLst>
                    <a:lin ang="5400000" scaled="0"/>
                  </a:gradFill>
                  <a:latin typeface="+mn-ea"/>
                  <a:cs typeface="Noto Sans SemCond Light" panose="020B0402040504020204" pitchFamily="34"/>
                </a:rPr>
                <a:t>Information Service on</a:t>
              </a:r>
            </a:p>
            <a:p>
              <a:pPr algn="ctr">
                <a:spcBef>
                  <a:spcPts val="500"/>
                </a:spcBef>
              </a:pPr>
              <a:r>
                <a:rPr lang="en-US" altLang="ko-KR" sz="3200" dirty="0" smtClean="0">
                  <a:gradFill>
                    <a:gsLst>
                      <a:gs pos="0">
                        <a:prstClr val="white"/>
                      </a:gs>
                      <a:gs pos="100000">
                        <a:prstClr val="white"/>
                      </a:gs>
                    </a:gsLst>
                    <a:lin ang="5400000" scaled="0"/>
                  </a:gradFill>
                  <a:latin typeface="+mn-ea"/>
                  <a:cs typeface="Noto Sans SemCond Light" panose="020B0402040504020204" pitchFamily="34"/>
                </a:rPr>
                <a:t>Wholesale Market Price &amp; Distribution </a:t>
              </a:r>
            </a:p>
            <a:p>
              <a:pPr algn="ctr">
                <a:spcBef>
                  <a:spcPts val="500"/>
                </a:spcBef>
              </a:pPr>
              <a:r>
                <a:rPr lang="en-US" altLang="ko-KR" sz="2000" dirty="0" smtClean="0">
                  <a:gradFill>
                    <a:gsLst>
                      <a:gs pos="0">
                        <a:prstClr val="white"/>
                      </a:gs>
                      <a:gs pos="100000">
                        <a:prstClr val="white"/>
                      </a:gs>
                    </a:gsLst>
                    <a:lin ang="5400000" scaled="0"/>
                  </a:gradFill>
                  <a:latin typeface="+mn-ea"/>
                  <a:cs typeface="Noto Sans SemCond Light" panose="020B0402040504020204" pitchFamily="34"/>
                </a:rPr>
                <a:t>for Farmers to Make Reasonable Decisions on Shipment</a:t>
              </a:r>
              <a:endParaRPr lang="en-US" altLang="ko-KR" sz="3200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0"/>
                </a:gradFill>
                <a:latin typeface="+mn-ea"/>
                <a:cs typeface="Noto Sans SemCond Light" panose="020B0402040504020204" pitchFamily="34"/>
              </a:endParaRPr>
            </a:p>
          </p:txBody>
        </p:sp>
        <p:grpSp>
          <p:nvGrpSpPr>
            <p:cNvPr id="6" name="그룹 5"/>
            <p:cNvGrpSpPr/>
            <p:nvPr/>
          </p:nvGrpSpPr>
          <p:grpSpPr>
            <a:xfrm>
              <a:off x="51927" y="2137376"/>
              <a:ext cx="9750220" cy="965620"/>
              <a:chOff x="27353" y="2137376"/>
              <a:chExt cx="9750220" cy="965620"/>
            </a:xfrm>
          </p:grpSpPr>
          <p:sp>
            <p:nvSpPr>
              <p:cNvPr id="4" name="왼쪽 중괄호 3"/>
              <p:cNvSpPr/>
              <p:nvPr/>
            </p:nvSpPr>
            <p:spPr>
              <a:xfrm>
                <a:off x="27353" y="2137376"/>
                <a:ext cx="216024" cy="918214"/>
              </a:xfrm>
              <a:prstGeom prst="leftBrac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6" name="왼쪽 중괄호 15"/>
              <p:cNvSpPr/>
              <p:nvPr/>
            </p:nvSpPr>
            <p:spPr>
              <a:xfrm rot="10800000">
                <a:off x="9561549" y="2184782"/>
                <a:ext cx="216024" cy="918214"/>
              </a:xfrm>
              <a:prstGeom prst="leftBrac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3" name="TextBox 2"/>
          <p:cNvSpPr txBox="1"/>
          <p:nvPr/>
        </p:nvSpPr>
        <p:spPr>
          <a:xfrm>
            <a:off x="1525656" y="5301208"/>
            <a:ext cx="91068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 smtClean="0">
                <a:solidFill>
                  <a:schemeClr val="bg1"/>
                </a:solidFill>
                <a:latin typeface="+mn-ea"/>
              </a:rPr>
              <a:t>Kwon Mina, </a:t>
            </a:r>
            <a:r>
              <a:rPr lang="en-US" altLang="ko-KR" sz="1200" dirty="0">
                <a:solidFill>
                  <a:schemeClr val="bg1"/>
                </a:solidFill>
                <a:latin typeface="+mn-ea"/>
              </a:rPr>
              <a:t>(alsdk358@epis.or.kr</a:t>
            </a:r>
            <a:r>
              <a:rPr lang="en-US" altLang="ko-KR" sz="1200" dirty="0" smtClean="0">
                <a:solidFill>
                  <a:schemeClr val="bg1"/>
                </a:solidFill>
                <a:latin typeface="+mn-ea"/>
              </a:rPr>
              <a:t>)</a:t>
            </a:r>
            <a:endParaRPr lang="ko-KR" altLang="en-US" sz="1200" dirty="0">
              <a:solidFill>
                <a:schemeClr val="bg1"/>
              </a:solidFill>
              <a:latin typeface="+mn-ea"/>
            </a:endParaRPr>
          </a:p>
          <a:p>
            <a:r>
              <a:rPr lang="en-US" altLang="ko-KR" sz="1200" dirty="0" smtClean="0">
                <a:solidFill>
                  <a:schemeClr val="bg1"/>
                </a:solidFill>
                <a:latin typeface="+mn-ea"/>
              </a:rPr>
              <a:t>Smart Policy Management Section</a:t>
            </a:r>
          </a:p>
          <a:p>
            <a:r>
              <a:rPr lang="en-US" altLang="ko-KR" sz="1200" dirty="0" smtClean="0">
                <a:solidFill>
                  <a:schemeClr val="bg1"/>
                </a:solidFill>
                <a:latin typeface="+mn-ea"/>
              </a:rPr>
              <a:t>Korea Agency of Education, Promotion and Information Service in Food, Agriculture, Forestry and Fisheries</a:t>
            </a:r>
          </a:p>
          <a:p>
            <a:endParaRPr lang="en-US" altLang="ko-KR" sz="1200" dirty="0" smtClean="0">
              <a:solidFill>
                <a:schemeClr val="bg1"/>
              </a:solidFill>
              <a:latin typeface="+mn-ea"/>
            </a:endParaRPr>
          </a:p>
          <a:p>
            <a:r>
              <a:rPr lang="en-US" altLang="ko-KR" sz="1200" dirty="0" smtClean="0">
                <a:solidFill>
                  <a:schemeClr val="bg1"/>
                </a:solidFill>
                <a:latin typeface="+mn-ea"/>
              </a:rPr>
              <a:t>DATE: August 28, 2019</a:t>
            </a:r>
            <a:endParaRPr lang="ko-KR" altLang="en-US" sz="1200" dirty="0">
              <a:solidFill>
                <a:schemeClr val="bg1"/>
              </a:solidFill>
              <a:latin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AutoShape 8"/>
          <p:cNvSpPr>
            <a:spLocks/>
          </p:cNvSpPr>
          <p:nvPr/>
        </p:nvSpPr>
        <p:spPr bwMode="auto">
          <a:xfrm rot="10800000">
            <a:off x="3565698" y="1628801"/>
            <a:ext cx="5122589" cy="290661"/>
          </a:xfrm>
          <a:prstGeom prst="triangle">
            <a:avLst>
              <a:gd name="adj" fmla="val 49558"/>
            </a:avLst>
          </a:prstGeom>
          <a:solidFill>
            <a:schemeClr val="bg1">
              <a:lumMod val="85000"/>
              <a:alpha val="79999"/>
            </a:schemeClr>
          </a:solidFill>
          <a:ln w="25400" cap="flat">
            <a:solidFill>
              <a:schemeClr val="tx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0" tIns="0" rIns="0" bIns="0"/>
          <a:lstStyle/>
          <a:p>
            <a:endParaRPr lang="es-ES" sz="1100">
              <a:latin typeface="Noto Sans Korean Bold" pitchFamily="34" charset="-127"/>
              <a:ea typeface="Noto Sans Korean Bold" pitchFamily="34" charset="-127"/>
            </a:endParaRPr>
          </a:p>
        </p:txBody>
      </p:sp>
      <p:sp>
        <p:nvSpPr>
          <p:cNvPr id="18" name="모서리가 둥근 직사각형 17"/>
          <p:cNvSpPr/>
          <p:nvPr/>
        </p:nvSpPr>
        <p:spPr>
          <a:xfrm>
            <a:off x="891382" y="838564"/>
            <a:ext cx="4594112" cy="3600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ko-KR" altLang="en-US">
              <a:latin typeface="Noto Sans Korean Regular" pitchFamily="34" charset="-127"/>
              <a:ea typeface="Noto Sans Korean Regular" pitchFamily="34" charset="-127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0" y="1"/>
            <a:ext cx="12192000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ko-KR" altLang="en-US">
              <a:latin typeface="Noto Sans Korean Regular" pitchFamily="34" charset="-127"/>
              <a:ea typeface="Noto Sans Korean Regular" pitchFamily="34" charset="-127"/>
            </a:endParaRPr>
          </a:p>
        </p:txBody>
      </p:sp>
      <p:sp>
        <p:nvSpPr>
          <p:cNvPr id="26" name="직사각형 25"/>
          <p:cNvSpPr/>
          <p:nvPr/>
        </p:nvSpPr>
        <p:spPr>
          <a:xfrm>
            <a:off x="0" y="6361894"/>
            <a:ext cx="12191999" cy="49610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r>
              <a:rPr lang="en-US" altLang="ko-KR" sz="1200" dirty="0" smtClean="0">
                <a:latin typeface="+mn-ea"/>
              </a:rPr>
              <a:t>- 9 -</a:t>
            </a:r>
            <a:endParaRPr lang="ko-KR" altLang="en-US" sz="1200" dirty="0">
              <a:latin typeface="+mn-ea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627273" y="1916832"/>
            <a:ext cx="3263907" cy="307777"/>
          </a:xfrm>
          <a:prstGeom prst="rect">
            <a:avLst/>
          </a:prstGeom>
          <a:solidFill>
            <a:schemeClr val="accent2">
              <a:lumMod val="20000"/>
              <a:lumOff val="80000"/>
              <a:alpha val="3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400" b="1" dirty="0" smtClean="0">
                <a:solidFill>
                  <a:srgbClr val="4A66AC"/>
                </a:solidFill>
              </a:rPr>
              <a:t>Delivering platform: www.agrion.kr</a:t>
            </a:r>
            <a:endParaRPr lang="ko-KR" altLang="en-US" sz="1400" b="1" dirty="0">
              <a:solidFill>
                <a:srgbClr val="4A66AC"/>
              </a:solidFill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9782" y="2027719"/>
            <a:ext cx="2228505" cy="4199876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9334" y="2027640"/>
            <a:ext cx="2194647" cy="4173154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</p:pic>
      <p:sp>
        <p:nvSpPr>
          <p:cNvPr id="19" name="직사각형 18"/>
          <p:cNvSpPr/>
          <p:nvPr/>
        </p:nvSpPr>
        <p:spPr>
          <a:xfrm>
            <a:off x="6459782" y="2053762"/>
            <a:ext cx="4544199" cy="4111543"/>
          </a:xfrm>
          <a:prstGeom prst="rect">
            <a:avLst/>
          </a:prstGeom>
          <a:noFill/>
          <a:ln w="3175">
            <a:solidFill>
              <a:srgbClr val="4A66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200" b="1" dirty="0" smtClean="0">
                <a:solidFill>
                  <a:srgbClr val="4A66AC"/>
                </a:solidFill>
              </a:rPr>
              <a:t>    </a:t>
            </a:r>
            <a:r>
              <a:rPr lang="en-US" altLang="ko-KR" sz="1200" b="1" dirty="0" smtClean="0">
                <a:solidFill>
                  <a:srgbClr val="4A66AC"/>
                </a:solidFill>
              </a:rPr>
              <a:t>Provides price search on mobile</a:t>
            </a:r>
          </a:p>
          <a:p>
            <a:endParaRPr lang="en-US" altLang="ko-KR" sz="1200" b="1" dirty="0" smtClean="0">
              <a:solidFill>
                <a:srgbClr val="4A66AC"/>
              </a:solidFill>
            </a:endParaRPr>
          </a:p>
          <a:p>
            <a:endParaRPr lang="en-US" altLang="ko-KR" sz="1200" b="1" dirty="0" smtClean="0">
              <a:solidFill>
                <a:srgbClr val="4A66AC"/>
              </a:solidFill>
            </a:endParaRPr>
          </a:p>
          <a:p>
            <a:endParaRPr lang="en-US" altLang="ko-KR" sz="1200" b="1" dirty="0">
              <a:solidFill>
                <a:srgbClr val="4A66AC"/>
              </a:solidFill>
            </a:endParaRPr>
          </a:p>
          <a:p>
            <a:endParaRPr lang="en-US" altLang="ko-KR" sz="1200" b="1" dirty="0" smtClean="0">
              <a:solidFill>
                <a:srgbClr val="4A66AC"/>
              </a:solidFill>
            </a:endParaRPr>
          </a:p>
          <a:p>
            <a:endParaRPr lang="en-US" altLang="ko-KR" sz="1200" b="1" dirty="0">
              <a:solidFill>
                <a:srgbClr val="4A66AC"/>
              </a:solidFill>
            </a:endParaRPr>
          </a:p>
          <a:p>
            <a:endParaRPr lang="en-US" altLang="ko-KR" sz="1200" b="1" dirty="0" smtClean="0">
              <a:solidFill>
                <a:srgbClr val="4A66AC"/>
              </a:solidFill>
            </a:endParaRPr>
          </a:p>
          <a:p>
            <a:endParaRPr lang="en-US" altLang="ko-KR" sz="1200" b="1" dirty="0" smtClean="0">
              <a:solidFill>
                <a:srgbClr val="4A66AC"/>
              </a:solidFill>
            </a:endParaRPr>
          </a:p>
          <a:p>
            <a:endParaRPr lang="en-US" altLang="ko-KR" sz="1200" b="1" dirty="0">
              <a:solidFill>
                <a:srgbClr val="4A66AC"/>
              </a:solidFill>
            </a:endParaRPr>
          </a:p>
          <a:p>
            <a:endParaRPr lang="en-US" altLang="ko-KR" sz="1200" b="1" dirty="0" smtClean="0">
              <a:solidFill>
                <a:srgbClr val="4A66AC"/>
              </a:solidFill>
            </a:endParaRPr>
          </a:p>
          <a:p>
            <a:endParaRPr lang="en-US" altLang="ko-KR" sz="1200" b="1" dirty="0">
              <a:solidFill>
                <a:srgbClr val="4A66AC"/>
              </a:solidFill>
            </a:endParaRPr>
          </a:p>
          <a:p>
            <a:endParaRPr lang="en-US" altLang="ko-KR" sz="1200" b="1" dirty="0" smtClean="0">
              <a:solidFill>
                <a:srgbClr val="4A66AC"/>
              </a:solidFill>
            </a:endParaRPr>
          </a:p>
          <a:p>
            <a:endParaRPr lang="ko-KR" altLang="en-US" sz="1200" b="1" dirty="0">
              <a:solidFill>
                <a:srgbClr val="4A66AC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42360" y="114677"/>
            <a:ext cx="4964229" cy="723887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spAutoFit/>
          </a:bodyPr>
          <a:lstStyle/>
          <a:p>
            <a:pPr>
              <a:lnSpc>
                <a:spcPct val="200000"/>
              </a:lnSpc>
              <a:spcBef>
                <a:spcPts val="600"/>
              </a:spcBef>
            </a:pPr>
            <a:r>
              <a:rPr lang="en-US" altLang="ko-KR" sz="2000" spc="-200" dirty="0">
                <a:gradFill>
                  <a:gsLst>
                    <a:gs pos="0">
                      <a:schemeClr val="accent4"/>
                    </a:gs>
                    <a:gs pos="100000">
                      <a:schemeClr val="accent4"/>
                    </a:gs>
                  </a:gsLst>
                  <a:lin ang="16200000" scaled="1"/>
                </a:gradFill>
                <a:latin typeface="+mn-ea"/>
              </a:rPr>
              <a:t>Ⅲ. Use cases of wholesale market price information </a:t>
            </a:r>
            <a:endParaRPr lang="ko-KR" altLang="en-US" sz="2000" spc="-200" dirty="0">
              <a:gradFill>
                <a:gsLst>
                  <a:gs pos="0">
                    <a:schemeClr val="accent4"/>
                  </a:gs>
                  <a:gs pos="100000">
                    <a:schemeClr val="accent4"/>
                  </a:gs>
                </a:gsLst>
                <a:lin ang="16200000" scaled="1"/>
              </a:gradFill>
              <a:latin typeface="+mn-ea"/>
            </a:endParaRPr>
          </a:p>
        </p:txBody>
      </p:sp>
      <p:sp>
        <p:nvSpPr>
          <p:cNvPr id="15" name="모서리가 둥근 직사각형 14"/>
          <p:cNvSpPr/>
          <p:nvPr/>
        </p:nvSpPr>
        <p:spPr>
          <a:xfrm>
            <a:off x="191345" y="1196752"/>
            <a:ext cx="11665296" cy="508700"/>
          </a:xfrm>
          <a:prstGeom prst="roundRect">
            <a:avLst>
              <a:gd name="adj" fmla="val 890"/>
            </a:avLst>
          </a:prstGeom>
          <a:solidFill>
            <a:schemeClr val="bg1"/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sx="99000" sy="99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6" name="Rectangle 24"/>
          <p:cNvSpPr>
            <a:spLocks/>
          </p:cNvSpPr>
          <p:nvPr/>
        </p:nvSpPr>
        <p:spPr bwMode="auto">
          <a:xfrm>
            <a:off x="191345" y="1266439"/>
            <a:ext cx="11665296" cy="369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ctr">
              <a:lnSpc>
                <a:spcPct val="120000"/>
              </a:lnSpc>
              <a:spcBef>
                <a:spcPts val="600"/>
              </a:spcBef>
            </a:pPr>
            <a:r>
              <a:rPr lang="en-US" altLang="ko-KR" sz="1800" b="1" dirty="0">
                <a:gradFill>
                  <a:gsLst>
                    <a:gs pos="0">
                      <a:schemeClr val="accent4"/>
                    </a:gs>
                    <a:gs pos="100000">
                      <a:schemeClr val="accent4"/>
                    </a:gs>
                  </a:gsLst>
                  <a:lin ang="16200000" scaled="1"/>
                </a:gradFill>
                <a:latin typeface="+mn-ea"/>
                <a:sym typeface="Lato Regular" charset="0"/>
              </a:rPr>
              <a:t>1. Offering simply price information</a:t>
            </a:r>
            <a:r>
              <a:rPr lang="ko-KR" altLang="en-US" sz="1800" b="1" dirty="0">
                <a:gradFill>
                  <a:gsLst>
                    <a:gs pos="0">
                      <a:schemeClr val="accent4"/>
                    </a:gs>
                    <a:gs pos="100000">
                      <a:schemeClr val="accent4"/>
                    </a:gs>
                  </a:gsLst>
                  <a:lin ang="16200000" scaled="1"/>
                </a:gradFill>
                <a:latin typeface="+mn-ea"/>
                <a:sym typeface="Lato Regular" charset="0"/>
              </a:rPr>
              <a:t> </a:t>
            </a:r>
            <a:r>
              <a:rPr lang="en-US" altLang="ko-KR" sz="1800" b="1" dirty="0">
                <a:gradFill>
                  <a:gsLst>
                    <a:gs pos="0">
                      <a:schemeClr val="accent4"/>
                    </a:gs>
                    <a:gs pos="100000">
                      <a:schemeClr val="accent4"/>
                    </a:gs>
                  </a:gsLst>
                  <a:lin ang="16200000" scaled="1"/>
                </a:gradFill>
                <a:latin typeface="+mn-ea"/>
                <a:sym typeface="Lato Regular" charset="0"/>
              </a:rPr>
              <a:t>:</a:t>
            </a:r>
            <a:r>
              <a:rPr lang="ko-KR" altLang="en-US" sz="1800" b="1" dirty="0">
                <a:gradFill>
                  <a:gsLst>
                    <a:gs pos="0">
                      <a:schemeClr val="accent4"/>
                    </a:gs>
                    <a:gs pos="100000">
                      <a:schemeClr val="accent4"/>
                    </a:gs>
                  </a:gsLst>
                  <a:lin ang="16200000" scaled="1"/>
                </a:gradFill>
                <a:latin typeface="+mn-ea"/>
                <a:sym typeface="Lato Regular" charset="0"/>
              </a:rPr>
              <a:t> </a:t>
            </a:r>
            <a:r>
              <a:rPr lang="en-US" altLang="ko-KR" sz="1800" b="1" dirty="0">
                <a:gradFill>
                  <a:gsLst>
                    <a:gs pos="0">
                      <a:schemeClr val="accent4"/>
                    </a:gs>
                    <a:gs pos="100000">
                      <a:schemeClr val="accent4"/>
                    </a:gs>
                  </a:gsLst>
                  <a:lin ang="16200000" scaled="1"/>
                </a:gradFill>
                <a:latin typeface="+mn-ea"/>
                <a:sym typeface="Lato Regular" charset="0"/>
              </a:rPr>
              <a:t>searching and comparison of prices by item and wholesale market</a:t>
            </a: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038" y="2241253"/>
            <a:ext cx="5696961" cy="3968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직사각형 21"/>
          <p:cNvSpPr/>
          <p:nvPr/>
        </p:nvSpPr>
        <p:spPr>
          <a:xfrm>
            <a:off x="1847528" y="2924944"/>
            <a:ext cx="4189655" cy="3240361"/>
          </a:xfrm>
          <a:prstGeom prst="rect">
            <a:avLst/>
          </a:prstGeom>
          <a:noFill/>
          <a:ln w="3175">
            <a:solidFill>
              <a:srgbClr val="4A66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solidFill>
                  <a:srgbClr val="4A66AC"/>
                </a:solidFill>
              </a:rPr>
              <a:t>Provides a real-time raw data on price</a:t>
            </a:r>
          </a:p>
          <a:p>
            <a:pPr algn="ctr"/>
            <a:endParaRPr lang="en-US" altLang="ko-KR" sz="1200" b="1" dirty="0">
              <a:solidFill>
                <a:srgbClr val="4A66AC"/>
              </a:solidFill>
            </a:endParaRPr>
          </a:p>
          <a:p>
            <a:pPr algn="ctr"/>
            <a:endParaRPr lang="en-US" altLang="ko-KR" sz="1200" b="1" dirty="0" smtClean="0">
              <a:solidFill>
                <a:srgbClr val="4A66AC"/>
              </a:solidFill>
            </a:endParaRPr>
          </a:p>
          <a:p>
            <a:pPr algn="ctr"/>
            <a:endParaRPr lang="en-US" altLang="ko-KR" sz="1200" b="1" dirty="0" smtClean="0">
              <a:solidFill>
                <a:srgbClr val="4A66AC"/>
              </a:solidFill>
            </a:endParaRPr>
          </a:p>
          <a:p>
            <a:pPr algn="ctr"/>
            <a:endParaRPr lang="en-US" altLang="ko-KR" sz="1200" b="1" dirty="0">
              <a:solidFill>
                <a:srgbClr val="4A66AC"/>
              </a:solidFill>
            </a:endParaRPr>
          </a:p>
          <a:p>
            <a:pPr algn="ctr"/>
            <a:endParaRPr lang="en-US" altLang="ko-KR" sz="1200" b="1" dirty="0" smtClean="0">
              <a:solidFill>
                <a:srgbClr val="4A66AC"/>
              </a:solidFill>
            </a:endParaRPr>
          </a:p>
          <a:p>
            <a:pPr algn="ctr"/>
            <a:endParaRPr lang="en-US" altLang="ko-KR" sz="1200" b="1" dirty="0">
              <a:solidFill>
                <a:srgbClr val="4A66AC"/>
              </a:solidFill>
            </a:endParaRPr>
          </a:p>
          <a:p>
            <a:pPr algn="ctr"/>
            <a:endParaRPr lang="en-US" altLang="ko-KR" sz="1200" b="1" dirty="0" smtClean="0">
              <a:solidFill>
                <a:srgbClr val="4A66AC"/>
              </a:solidFill>
            </a:endParaRPr>
          </a:p>
          <a:p>
            <a:pPr algn="ctr"/>
            <a:endParaRPr lang="en-US" altLang="ko-KR" sz="1200" b="1" dirty="0" smtClean="0">
              <a:solidFill>
                <a:srgbClr val="4A66AC"/>
              </a:solidFill>
            </a:endParaRPr>
          </a:p>
          <a:p>
            <a:pPr algn="ctr"/>
            <a:endParaRPr lang="en-US" altLang="ko-KR" sz="1200" b="1" dirty="0">
              <a:solidFill>
                <a:srgbClr val="4A66AC"/>
              </a:solidFill>
            </a:endParaRPr>
          </a:p>
          <a:p>
            <a:pPr algn="ctr"/>
            <a:endParaRPr lang="en-US" altLang="ko-KR" sz="1200" b="1" dirty="0" smtClean="0">
              <a:solidFill>
                <a:srgbClr val="4A66AC"/>
              </a:solidFill>
            </a:endParaRPr>
          </a:p>
          <a:p>
            <a:pPr algn="ctr"/>
            <a:endParaRPr lang="en-US" altLang="ko-KR" sz="1200" b="1" dirty="0">
              <a:solidFill>
                <a:srgbClr val="4A66AC"/>
              </a:solidFill>
            </a:endParaRPr>
          </a:p>
          <a:p>
            <a:pPr algn="ctr"/>
            <a:endParaRPr lang="en-US" altLang="ko-KR" sz="1200" b="1" dirty="0" smtClean="0">
              <a:solidFill>
                <a:srgbClr val="4A66AC"/>
              </a:solidFill>
            </a:endParaRPr>
          </a:p>
          <a:p>
            <a:pPr algn="ctr"/>
            <a:endParaRPr lang="ko-KR" altLang="en-US" sz="1200" b="1" dirty="0">
              <a:solidFill>
                <a:srgbClr val="4A66A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7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AutoShape 8"/>
          <p:cNvSpPr>
            <a:spLocks/>
          </p:cNvSpPr>
          <p:nvPr/>
        </p:nvSpPr>
        <p:spPr bwMode="auto">
          <a:xfrm rot="10800000">
            <a:off x="3565697" y="1948770"/>
            <a:ext cx="5122589" cy="187442"/>
          </a:xfrm>
          <a:prstGeom prst="triangle">
            <a:avLst>
              <a:gd name="adj" fmla="val 49558"/>
            </a:avLst>
          </a:prstGeom>
          <a:solidFill>
            <a:schemeClr val="bg1">
              <a:lumMod val="85000"/>
              <a:alpha val="79999"/>
            </a:schemeClr>
          </a:solidFill>
          <a:ln w="25400" cap="flat">
            <a:solidFill>
              <a:schemeClr val="tx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0" tIns="0" rIns="0" bIns="0"/>
          <a:lstStyle/>
          <a:p>
            <a:endParaRPr lang="es-ES" sz="1100">
              <a:latin typeface="Noto Sans Korean Bold" pitchFamily="34" charset="-127"/>
              <a:ea typeface="Noto Sans Korean Bold" pitchFamily="34" charset="-127"/>
            </a:endParaRPr>
          </a:p>
        </p:txBody>
      </p:sp>
      <p:sp>
        <p:nvSpPr>
          <p:cNvPr id="15" name="모서리가 둥근 직사각형 14"/>
          <p:cNvSpPr/>
          <p:nvPr/>
        </p:nvSpPr>
        <p:spPr>
          <a:xfrm>
            <a:off x="191345" y="1196752"/>
            <a:ext cx="11665296" cy="757560"/>
          </a:xfrm>
          <a:prstGeom prst="roundRect">
            <a:avLst>
              <a:gd name="adj" fmla="val 890"/>
            </a:avLst>
          </a:prstGeom>
          <a:solidFill>
            <a:schemeClr val="bg1"/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sx="99000" sy="99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4" name="Rectangle 24"/>
          <p:cNvSpPr>
            <a:spLocks/>
          </p:cNvSpPr>
          <p:nvPr/>
        </p:nvSpPr>
        <p:spPr bwMode="auto">
          <a:xfrm>
            <a:off x="263352" y="1266439"/>
            <a:ext cx="11809311" cy="369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ctr">
              <a:lnSpc>
                <a:spcPct val="120000"/>
              </a:lnSpc>
              <a:spcBef>
                <a:spcPts val="600"/>
              </a:spcBef>
            </a:pPr>
            <a:r>
              <a:rPr lang="en-US" altLang="ko-KR" sz="1800" b="1" dirty="0">
                <a:gradFill>
                  <a:gsLst>
                    <a:gs pos="0">
                      <a:schemeClr val="accent4"/>
                    </a:gs>
                    <a:gs pos="100000">
                      <a:schemeClr val="accent4"/>
                    </a:gs>
                  </a:gsLst>
                  <a:lin ang="16200000" scaled="1"/>
                </a:gradFill>
                <a:latin typeface="+mn-ea"/>
                <a:sym typeface="Lato Regular" charset="0"/>
              </a:rPr>
              <a:t>2</a:t>
            </a:r>
            <a:r>
              <a:rPr lang="en-US" altLang="ko-KR" sz="1800" b="1" dirty="0" smtClean="0">
                <a:gradFill>
                  <a:gsLst>
                    <a:gs pos="0">
                      <a:schemeClr val="accent4"/>
                    </a:gs>
                    <a:gs pos="100000">
                      <a:schemeClr val="accent4"/>
                    </a:gs>
                  </a:gsLst>
                  <a:lin ang="16200000" scaled="1"/>
                </a:gradFill>
                <a:latin typeface="+mn-ea"/>
                <a:sym typeface="Lato Regular" charset="0"/>
              </a:rPr>
              <a:t>. Use of price information: providing customized information and analysis information, and developing application  </a:t>
            </a:r>
          </a:p>
        </p:txBody>
      </p:sp>
      <p:sp>
        <p:nvSpPr>
          <p:cNvPr id="18" name="모서리가 둥근 직사각형 17"/>
          <p:cNvSpPr/>
          <p:nvPr/>
        </p:nvSpPr>
        <p:spPr>
          <a:xfrm>
            <a:off x="891382" y="838564"/>
            <a:ext cx="4594112" cy="3600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ko-KR" altLang="en-US">
              <a:latin typeface="Noto Sans Korean Regular" pitchFamily="34" charset="-127"/>
              <a:ea typeface="Noto Sans Korean Regular" pitchFamily="34" charset="-127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0" y="1"/>
            <a:ext cx="12192000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ko-KR" altLang="en-US">
              <a:latin typeface="Noto Sans Korean Regular" pitchFamily="34" charset="-127"/>
              <a:ea typeface="Noto Sans Korean Regular" pitchFamily="34" charset="-127"/>
            </a:endParaRPr>
          </a:p>
        </p:txBody>
      </p:sp>
      <p:sp>
        <p:nvSpPr>
          <p:cNvPr id="26" name="직사각형 25"/>
          <p:cNvSpPr/>
          <p:nvPr/>
        </p:nvSpPr>
        <p:spPr>
          <a:xfrm>
            <a:off x="0" y="6361894"/>
            <a:ext cx="12191999" cy="49610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r>
              <a:rPr lang="en-US" altLang="ko-KR" sz="1200" dirty="0" smtClean="0">
                <a:latin typeface="+mn-ea"/>
              </a:rPr>
              <a:t>- 10 -</a:t>
            </a:r>
            <a:endParaRPr lang="ko-KR" altLang="en-US" sz="1200" dirty="0">
              <a:latin typeface="+mn-ea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273" y="2596073"/>
            <a:ext cx="7700975" cy="1788241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</p:pic>
      <p:sp>
        <p:nvSpPr>
          <p:cNvPr id="17" name="TextBox 16"/>
          <p:cNvSpPr txBox="1"/>
          <p:nvPr/>
        </p:nvSpPr>
        <p:spPr>
          <a:xfrm>
            <a:off x="627273" y="2160944"/>
            <a:ext cx="5355569" cy="307777"/>
          </a:xfrm>
          <a:prstGeom prst="rect">
            <a:avLst/>
          </a:prstGeom>
          <a:solidFill>
            <a:schemeClr val="accent2">
              <a:lumMod val="20000"/>
              <a:lumOff val="80000"/>
              <a:alpha val="3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400" b="1" dirty="0" smtClean="0">
                <a:solidFill>
                  <a:srgbClr val="4A66AC"/>
                </a:solidFill>
              </a:rPr>
              <a:t>Data offering service: provides large and customized data</a:t>
            </a:r>
            <a:endParaRPr lang="ko-KR" altLang="en-US" sz="1400" b="1" dirty="0">
              <a:solidFill>
                <a:srgbClr val="4A66AC"/>
              </a:solidFill>
            </a:endParaRPr>
          </a:p>
        </p:txBody>
      </p:sp>
      <p:sp>
        <p:nvSpPr>
          <p:cNvPr id="20" name="모서리가 둥근 직사각형 19"/>
          <p:cNvSpPr/>
          <p:nvPr/>
        </p:nvSpPr>
        <p:spPr>
          <a:xfrm>
            <a:off x="627273" y="4590946"/>
            <a:ext cx="7700975" cy="1070302"/>
          </a:xfrm>
          <a:prstGeom prst="roundRect">
            <a:avLst>
              <a:gd name="adj" fmla="val 890"/>
            </a:avLst>
          </a:prstGeom>
          <a:solidFill>
            <a:schemeClr val="bg1"/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sx="99000" sy="99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2" name="직사각형 21"/>
          <p:cNvSpPr/>
          <p:nvPr/>
        </p:nvSpPr>
        <p:spPr>
          <a:xfrm>
            <a:off x="697339" y="5045046"/>
            <a:ext cx="75608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ko-KR" sz="1200" dirty="0" smtClean="0">
                <a:gradFill flip="none" rotWithShape="1">
                  <a:gsLst>
                    <a:gs pos="0">
                      <a:prstClr val="black">
                        <a:lumMod val="65000"/>
                        <a:lumOff val="35000"/>
                      </a:prstClr>
                    </a:gs>
                    <a:gs pos="100000">
                      <a:prstClr val="black">
                        <a:lumMod val="65000"/>
                        <a:lumOff val="35000"/>
                      </a:prstClr>
                    </a:gs>
                  </a:gsLst>
                  <a:lin ang="16200000" scaled="1"/>
                  <a:tileRect/>
                </a:gradFill>
                <a:latin typeface="+mn-ea"/>
                <a:sym typeface="Lato Regular" charset="0"/>
              </a:rPr>
              <a:t>A study on price variation according to meteorological information, basic materials to set up a policy for standardized trading unit, reference materials for purchasing agricultural product, etc. </a:t>
            </a:r>
            <a:endParaRPr lang="en-US" altLang="ko-KR" sz="1200" dirty="0">
              <a:gradFill flip="none" rotWithShape="1">
                <a:gsLst>
                  <a:gs pos="0">
                    <a:prstClr val="black">
                      <a:lumMod val="65000"/>
                      <a:lumOff val="35000"/>
                    </a:prstClr>
                  </a:gs>
                  <a:gs pos="100000">
                    <a:prstClr val="black">
                      <a:lumMod val="65000"/>
                      <a:lumOff val="35000"/>
                    </a:prstClr>
                  </a:gs>
                </a:gsLst>
                <a:lin ang="16200000" scaled="1"/>
                <a:tileRect/>
              </a:gradFill>
              <a:latin typeface="+mn-ea"/>
              <a:sym typeface="Lato Regular" charset="0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1952" y="2511524"/>
            <a:ext cx="3228975" cy="2933700"/>
          </a:xfrm>
          <a:prstGeom prst="rect">
            <a:avLst/>
          </a:prstGeom>
        </p:spPr>
      </p:pic>
      <p:sp>
        <p:nvSpPr>
          <p:cNvPr id="23" name="Rectangle 24"/>
          <p:cNvSpPr>
            <a:spLocks/>
          </p:cNvSpPr>
          <p:nvPr/>
        </p:nvSpPr>
        <p:spPr bwMode="auto">
          <a:xfrm>
            <a:off x="842360" y="4744779"/>
            <a:ext cx="3435173" cy="1708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just">
              <a:spcBef>
                <a:spcPts val="600"/>
              </a:spcBef>
            </a:pPr>
            <a:r>
              <a:rPr lang="en-US" altLang="ko-KR" sz="1600" b="1" dirty="0" smtClean="0">
                <a:gradFill>
                  <a:gsLst>
                    <a:gs pos="0">
                      <a:schemeClr val="accent4"/>
                    </a:gs>
                    <a:gs pos="100000">
                      <a:schemeClr val="accent4"/>
                    </a:gs>
                  </a:gsLst>
                  <a:lin ang="16200000" scaled="1"/>
                </a:gradFill>
                <a:latin typeface="+mn-ea"/>
                <a:sym typeface="Lato Regular" charset="0"/>
              </a:rPr>
              <a:t>Use case</a:t>
            </a:r>
            <a:endParaRPr lang="en-US" sz="1600" b="1" dirty="0">
              <a:gradFill>
                <a:gsLst>
                  <a:gs pos="0">
                    <a:schemeClr val="accent4"/>
                  </a:gs>
                  <a:gs pos="100000">
                    <a:schemeClr val="accent4"/>
                  </a:gs>
                </a:gsLst>
                <a:lin ang="16200000" scaled="1"/>
              </a:gradFill>
              <a:latin typeface="+mn-ea"/>
              <a:sym typeface="Lato Regular" charset="0"/>
            </a:endParaRPr>
          </a:p>
          <a:p>
            <a:pPr algn="just">
              <a:spcBef>
                <a:spcPts val="600"/>
              </a:spcBef>
            </a:pPr>
            <a:endParaRPr lang="en-US" sz="1600" b="1" dirty="0">
              <a:gradFill>
                <a:gsLst>
                  <a:gs pos="0">
                    <a:schemeClr val="accent4"/>
                  </a:gs>
                  <a:gs pos="100000">
                    <a:schemeClr val="accent4"/>
                  </a:gs>
                </a:gsLst>
                <a:lin ang="16200000" scaled="1"/>
              </a:gradFill>
              <a:latin typeface="+mn-ea"/>
              <a:sym typeface="Lato Regular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42360" y="114677"/>
            <a:ext cx="4964229" cy="723887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spAutoFit/>
          </a:bodyPr>
          <a:lstStyle/>
          <a:p>
            <a:pPr>
              <a:lnSpc>
                <a:spcPct val="200000"/>
              </a:lnSpc>
              <a:spcBef>
                <a:spcPts val="600"/>
              </a:spcBef>
            </a:pPr>
            <a:r>
              <a:rPr lang="en-US" altLang="ko-KR" sz="2000" spc="-200" dirty="0">
                <a:gradFill>
                  <a:gsLst>
                    <a:gs pos="0">
                      <a:schemeClr val="accent4"/>
                    </a:gs>
                    <a:gs pos="100000">
                      <a:schemeClr val="accent4"/>
                    </a:gs>
                  </a:gsLst>
                  <a:lin ang="16200000" scaled="1"/>
                </a:gradFill>
                <a:latin typeface="+mn-ea"/>
              </a:rPr>
              <a:t>Ⅲ. Use cases of wholesale market price information </a:t>
            </a:r>
            <a:endParaRPr lang="ko-KR" altLang="en-US" sz="2000" spc="-200" dirty="0">
              <a:gradFill>
                <a:gsLst>
                  <a:gs pos="0">
                    <a:schemeClr val="accent4"/>
                  </a:gs>
                  <a:gs pos="100000">
                    <a:schemeClr val="accent4"/>
                  </a:gs>
                </a:gsLst>
                <a:lin ang="16200000" scaled="1"/>
              </a:gra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13288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모서리가 둥근 직사각형 17"/>
          <p:cNvSpPr/>
          <p:nvPr/>
        </p:nvSpPr>
        <p:spPr>
          <a:xfrm>
            <a:off x="891382" y="838564"/>
            <a:ext cx="4594112" cy="3600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ko-KR" altLang="en-US">
              <a:latin typeface="Noto Sans Korean Regular" pitchFamily="34" charset="-127"/>
              <a:ea typeface="Noto Sans Korean Regular" pitchFamily="34" charset="-127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42360" y="114677"/>
            <a:ext cx="4964229" cy="723887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spAutoFit/>
          </a:bodyPr>
          <a:lstStyle/>
          <a:p>
            <a:pPr>
              <a:lnSpc>
                <a:spcPct val="200000"/>
              </a:lnSpc>
              <a:spcBef>
                <a:spcPts val="600"/>
              </a:spcBef>
            </a:pPr>
            <a:r>
              <a:rPr lang="en-US" altLang="ko-KR" sz="2000" spc="-200" dirty="0">
                <a:gradFill>
                  <a:gsLst>
                    <a:gs pos="0">
                      <a:schemeClr val="accent4"/>
                    </a:gs>
                    <a:gs pos="100000">
                      <a:schemeClr val="accent4"/>
                    </a:gs>
                  </a:gsLst>
                  <a:lin ang="16200000" scaled="1"/>
                </a:gradFill>
                <a:latin typeface="+mn-ea"/>
              </a:rPr>
              <a:t>Ⅲ. Use cases of wholesale market price information </a:t>
            </a:r>
            <a:endParaRPr lang="ko-KR" altLang="en-US" sz="2000" spc="-200" dirty="0">
              <a:gradFill>
                <a:gsLst>
                  <a:gs pos="0">
                    <a:schemeClr val="accent4"/>
                  </a:gs>
                  <a:gs pos="100000">
                    <a:schemeClr val="accent4"/>
                  </a:gs>
                </a:gsLst>
                <a:lin ang="16200000" scaled="1"/>
              </a:gradFill>
              <a:latin typeface="+mn-ea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0" y="1"/>
            <a:ext cx="12192000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ko-KR" altLang="en-US">
              <a:latin typeface="Noto Sans Korean Regular" pitchFamily="34" charset="-127"/>
              <a:ea typeface="Noto Sans Korean Regular" pitchFamily="34" charset="-127"/>
            </a:endParaRPr>
          </a:p>
        </p:txBody>
      </p:sp>
      <p:sp>
        <p:nvSpPr>
          <p:cNvPr id="26" name="직사각형 25"/>
          <p:cNvSpPr/>
          <p:nvPr/>
        </p:nvSpPr>
        <p:spPr>
          <a:xfrm>
            <a:off x="0" y="6361894"/>
            <a:ext cx="12191999" cy="49610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r>
              <a:rPr lang="en-US" altLang="ko-KR" sz="1200" dirty="0" smtClean="0">
                <a:latin typeface="+mn-ea"/>
              </a:rPr>
              <a:t>- 11 -</a:t>
            </a:r>
            <a:endParaRPr lang="ko-KR" altLang="en-US" sz="1200" dirty="0">
              <a:latin typeface="+mn-ea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7273" y="2160944"/>
            <a:ext cx="5499719" cy="523220"/>
          </a:xfrm>
          <a:prstGeom prst="rect">
            <a:avLst/>
          </a:prstGeom>
          <a:solidFill>
            <a:schemeClr val="accent2">
              <a:lumMod val="20000"/>
              <a:lumOff val="80000"/>
              <a:alpha val="3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ko-KR" sz="1400" b="1" dirty="0" smtClean="0">
                <a:solidFill>
                  <a:srgbClr val="4A66AC"/>
                </a:solidFill>
              </a:rPr>
              <a:t>Data analysis service: analyzes hot items by origin and wholesale market</a:t>
            </a:r>
            <a:endParaRPr lang="ko-KR" altLang="en-US" sz="1400" b="1" dirty="0">
              <a:solidFill>
                <a:srgbClr val="4A66AC"/>
              </a:solidFill>
            </a:endParaRPr>
          </a:p>
        </p:txBody>
      </p:sp>
      <p:sp>
        <p:nvSpPr>
          <p:cNvPr id="23" name="Rectangle 24"/>
          <p:cNvSpPr>
            <a:spLocks/>
          </p:cNvSpPr>
          <p:nvPr/>
        </p:nvSpPr>
        <p:spPr bwMode="auto">
          <a:xfrm>
            <a:off x="842360" y="4744779"/>
            <a:ext cx="3435173" cy="1708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just">
              <a:spcBef>
                <a:spcPts val="600"/>
              </a:spcBef>
            </a:pPr>
            <a:r>
              <a:rPr lang="ko-KR" altLang="en-US" sz="1600" b="1" dirty="0" smtClean="0">
                <a:gradFill>
                  <a:gsLst>
                    <a:gs pos="0">
                      <a:schemeClr val="accent4"/>
                    </a:gs>
                    <a:gs pos="100000">
                      <a:schemeClr val="accent4"/>
                    </a:gs>
                  </a:gsLst>
                  <a:lin ang="16200000" scaled="1"/>
                </a:gradFill>
                <a:latin typeface="+mn-ea"/>
                <a:sym typeface="Lato Regular" charset="0"/>
              </a:rPr>
              <a:t>활용사례</a:t>
            </a:r>
            <a:endParaRPr lang="en-US" sz="1600" b="1" dirty="0">
              <a:gradFill>
                <a:gsLst>
                  <a:gs pos="0">
                    <a:schemeClr val="accent4"/>
                  </a:gs>
                  <a:gs pos="100000">
                    <a:schemeClr val="accent4"/>
                  </a:gs>
                </a:gsLst>
                <a:lin ang="16200000" scaled="1"/>
              </a:gradFill>
              <a:latin typeface="+mn-ea"/>
              <a:sym typeface="Lato Regular" charset="0"/>
            </a:endParaRPr>
          </a:p>
          <a:p>
            <a:pPr algn="just">
              <a:spcBef>
                <a:spcPts val="600"/>
              </a:spcBef>
            </a:pPr>
            <a:endParaRPr lang="en-US" sz="1600" b="1" dirty="0">
              <a:gradFill>
                <a:gsLst>
                  <a:gs pos="0">
                    <a:schemeClr val="accent4"/>
                  </a:gs>
                  <a:gs pos="100000">
                    <a:schemeClr val="accent4"/>
                  </a:gs>
                </a:gsLst>
                <a:lin ang="16200000" scaled="1"/>
              </a:gradFill>
              <a:latin typeface="+mn-ea"/>
              <a:sym typeface="Lato Regular" charset="0"/>
            </a:endParaRPr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 rotWithShape="1">
          <a:blip r:embed="rId2"/>
          <a:srcRect t="15061" b="6298"/>
          <a:stretch/>
        </p:blipFill>
        <p:spPr>
          <a:xfrm>
            <a:off x="627273" y="2708896"/>
            <a:ext cx="5482374" cy="3528393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2573" y="2705447"/>
            <a:ext cx="1993707" cy="34054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</p:pic>
      <p:sp>
        <p:nvSpPr>
          <p:cNvPr id="19" name="TextBox 18"/>
          <p:cNvSpPr txBox="1"/>
          <p:nvPr/>
        </p:nvSpPr>
        <p:spPr>
          <a:xfrm>
            <a:off x="6592836" y="2136212"/>
            <a:ext cx="5263805" cy="523220"/>
          </a:xfrm>
          <a:prstGeom prst="rect">
            <a:avLst/>
          </a:prstGeom>
          <a:solidFill>
            <a:schemeClr val="accent2">
              <a:lumMod val="20000"/>
              <a:lumOff val="80000"/>
              <a:alpha val="3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ko-KR" sz="1400" b="1" dirty="0" smtClean="0">
                <a:solidFill>
                  <a:srgbClr val="4A66AC"/>
                </a:solidFill>
              </a:rPr>
              <a:t>APP</a:t>
            </a:r>
            <a:r>
              <a:rPr lang="ko-KR" altLang="en-US" sz="1400" b="1" dirty="0" smtClean="0">
                <a:solidFill>
                  <a:srgbClr val="4A66AC"/>
                </a:solidFill>
              </a:rPr>
              <a:t> </a:t>
            </a:r>
            <a:r>
              <a:rPr lang="en-US" altLang="ko-KR" sz="1400" b="1" dirty="0" smtClean="0">
                <a:solidFill>
                  <a:srgbClr val="4A66AC"/>
                </a:solidFill>
              </a:rPr>
              <a:t>development for private sector: provides wholesale market price</a:t>
            </a:r>
            <a:r>
              <a:rPr lang="ko-KR" altLang="en-US" sz="1400" b="1" dirty="0" smtClean="0">
                <a:solidFill>
                  <a:srgbClr val="4A66AC"/>
                </a:solidFill>
              </a:rPr>
              <a:t> </a:t>
            </a:r>
            <a:r>
              <a:rPr lang="en-US" altLang="ko-KR" sz="1400" b="1" dirty="0" smtClean="0">
                <a:solidFill>
                  <a:srgbClr val="4A66AC"/>
                </a:solidFill>
              </a:rPr>
              <a:t>API </a:t>
            </a:r>
            <a:endParaRPr lang="ko-KR" altLang="en-US" sz="1400" b="1" dirty="0">
              <a:solidFill>
                <a:srgbClr val="4A66AC"/>
              </a:solidFill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60296" y="2705447"/>
            <a:ext cx="1909536" cy="3395188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96200" y="4826597"/>
            <a:ext cx="3600400" cy="1275666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</p:pic>
      <p:sp>
        <p:nvSpPr>
          <p:cNvPr id="16" name="AutoShape 8"/>
          <p:cNvSpPr>
            <a:spLocks/>
          </p:cNvSpPr>
          <p:nvPr/>
        </p:nvSpPr>
        <p:spPr bwMode="auto">
          <a:xfrm rot="10800000">
            <a:off x="3565697" y="1948770"/>
            <a:ext cx="5122589" cy="187442"/>
          </a:xfrm>
          <a:prstGeom prst="triangle">
            <a:avLst>
              <a:gd name="adj" fmla="val 49558"/>
            </a:avLst>
          </a:prstGeom>
          <a:solidFill>
            <a:schemeClr val="bg1">
              <a:lumMod val="85000"/>
              <a:alpha val="79999"/>
            </a:schemeClr>
          </a:solidFill>
          <a:ln w="25400" cap="flat">
            <a:solidFill>
              <a:schemeClr val="tx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0" tIns="0" rIns="0" bIns="0"/>
          <a:lstStyle/>
          <a:p>
            <a:endParaRPr lang="es-ES" sz="1100">
              <a:latin typeface="Noto Sans Korean Bold" pitchFamily="34" charset="-127"/>
              <a:ea typeface="Noto Sans Korean Bold" pitchFamily="34" charset="-127"/>
            </a:endParaRPr>
          </a:p>
        </p:txBody>
      </p:sp>
      <p:sp>
        <p:nvSpPr>
          <p:cNvPr id="20" name="모서리가 둥근 직사각형 19"/>
          <p:cNvSpPr/>
          <p:nvPr/>
        </p:nvSpPr>
        <p:spPr>
          <a:xfrm>
            <a:off x="191345" y="1196752"/>
            <a:ext cx="11665296" cy="757560"/>
          </a:xfrm>
          <a:prstGeom prst="roundRect">
            <a:avLst>
              <a:gd name="adj" fmla="val 890"/>
            </a:avLst>
          </a:prstGeom>
          <a:solidFill>
            <a:schemeClr val="bg1"/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sx="99000" sy="99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22" name="Rectangle 24"/>
          <p:cNvSpPr>
            <a:spLocks/>
          </p:cNvSpPr>
          <p:nvPr/>
        </p:nvSpPr>
        <p:spPr bwMode="auto">
          <a:xfrm>
            <a:off x="263352" y="1266439"/>
            <a:ext cx="11809311" cy="369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ctr">
              <a:lnSpc>
                <a:spcPct val="120000"/>
              </a:lnSpc>
              <a:spcBef>
                <a:spcPts val="600"/>
              </a:spcBef>
            </a:pPr>
            <a:r>
              <a:rPr lang="en-US" altLang="ko-KR" sz="1800" b="1" dirty="0">
                <a:gradFill>
                  <a:gsLst>
                    <a:gs pos="0">
                      <a:schemeClr val="accent4"/>
                    </a:gs>
                    <a:gs pos="100000">
                      <a:schemeClr val="accent4"/>
                    </a:gs>
                  </a:gsLst>
                  <a:lin ang="16200000" scaled="1"/>
                </a:gradFill>
                <a:latin typeface="+mn-ea"/>
                <a:sym typeface="Lato Regular" charset="0"/>
              </a:rPr>
              <a:t>2</a:t>
            </a:r>
            <a:r>
              <a:rPr lang="en-US" altLang="ko-KR" sz="1800" b="1" dirty="0" smtClean="0">
                <a:gradFill>
                  <a:gsLst>
                    <a:gs pos="0">
                      <a:schemeClr val="accent4"/>
                    </a:gs>
                    <a:gs pos="100000">
                      <a:schemeClr val="accent4"/>
                    </a:gs>
                  </a:gsLst>
                  <a:lin ang="16200000" scaled="1"/>
                </a:gradFill>
                <a:latin typeface="+mn-ea"/>
                <a:sym typeface="Lato Regular" charset="0"/>
              </a:rPr>
              <a:t>. Use of price information: providing customized information and analysis information, and developing application  </a:t>
            </a:r>
          </a:p>
        </p:txBody>
      </p:sp>
    </p:spTree>
    <p:extLst>
      <p:ext uri="{BB962C8B-B14F-4D97-AF65-F5344CB8AC3E}">
        <p14:creationId xmlns:p14="http://schemas.microsoft.com/office/powerpoint/2010/main" val="785198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모서리가 둥근 직사각형 17"/>
          <p:cNvSpPr/>
          <p:nvPr/>
        </p:nvSpPr>
        <p:spPr>
          <a:xfrm>
            <a:off x="891382" y="838564"/>
            <a:ext cx="4594112" cy="3600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ko-KR" altLang="en-US">
              <a:latin typeface="Noto Sans Korean Regular" pitchFamily="34" charset="-127"/>
              <a:ea typeface="Noto Sans Korean Regular" pitchFamily="34" charset="-127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42360" y="114677"/>
            <a:ext cx="4964229" cy="723887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spAutoFit/>
          </a:bodyPr>
          <a:lstStyle/>
          <a:p>
            <a:pPr>
              <a:lnSpc>
                <a:spcPct val="200000"/>
              </a:lnSpc>
              <a:spcBef>
                <a:spcPts val="600"/>
              </a:spcBef>
            </a:pPr>
            <a:r>
              <a:rPr lang="en-US" altLang="ko-KR" sz="2000" spc="-200" dirty="0">
                <a:gradFill>
                  <a:gsLst>
                    <a:gs pos="0">
                      <a:schemeClr val="accent4"/>
                    </a:gs>
                    <a:gs pos="100000">
                      <a:schemeClr val="accent4"/>
                    </a:gs>
                  </a:gsLst>
                  <a:lin ang="16200000" scaled="1"/>
                </a:gradFill>
                <a:latin typeface="+mn-ea"/>
              </a:rPr>
              <a:t>Ⅲ. Use cases of wholesale market price information </a:t>
            </a:r>
            <a:endParaRPr lang="ko-KR" altLang="en-US" sz="2000" spc="-200" dirty="0">
              <a:gradFill>
                <a:gsLst>
                  <a:gs pos="0">
                    <a:schemeClr val="accent4"/>
                  </a:gs>
                  <a:gs pos="100000">
                    <a:schemeClr val="accent4"/>
                  </a:gs>
                </a:gsLst>
                <a:lin ang="16200000" scaled="1"/>
              </a:gradFill>
              <a:latin typeface="+mn-ea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0" y="1"/>
            <a:ext cx="12192000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ko-KR" altLang="en-US">
              <a:latin typeface="Noto Sans Korean Regular" pitchFamily="34" charset="-127"/>
              <a:ea typeface="Noto Sans Korean Regular" pitchFamily="34" charset="-127"/>
            </a:endParaRPr>
          </a:p>
        </p:txBody>
      </p:sp>
      <p:sp>
        <p:nvSpPr>
          <p:cNvPr id="26" name="직사각형 25"/>
          <p:cNvSpPr/>
          <p:nvPr/>
        </p:nvSpPr>
        <p:spPr>
          <a:xfrm>
            <a:off x="0" y="6361894"/>
            <a:ext cx="12191999" cy="49610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r>
              <a:rPr lang="en-US" altLang="ko-KR" sz="1200" dirty="0" smtClean="0">
                <a:latin typeface="+mn-ea"/>
              </a:rPr>
              <a:t>- 12 -</a:t>
            </a:r>
            <a:endParaRPr lang="ko-KR" altLang="en-US" sz="1200" dirty="0">
              <a:latin typeface="+mn-ea"/>
            </a:endParaRPr>
          </a:p>
        </p:txBody>
      </p:sp>
      <p:sp>
        <p:nvSpPr>
          <p:cNvPr id="13" name="모서리가 둥근 직사각형 12"/>
          <p:cNvSpPr/>
          <p:nvPr/>
        </p:nvSpPr>
        <p:spPr>
          <a:xfrm>
            <a:off x="891381" y="1196752"/>
            <a:ext cx="10267777" cy="739098"/>
          </a:xfrm>
          <a:prstGeom prst="roundRect">
            <a:avLst>
              <a:gd name="adj" fmla="val 890"/>
            </a:avLst>
          </a:prstGeom>
          <a:solidFill>
            <a:schemeClr val="bg1"/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sx="99000" sy="99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4" name="Rectangle 24"/>
          <p:cNvSpPr>
            <a:spLocks/>
          </p:cNvSpPr>
          <p:nvPr/>
        </p:nvSpPr>
        <p:spPr bwMode="auto">
          <a:xfrm>
            <a:off x="1017249" y="1266439"/>
            <a:ext cx="9975295" cy="369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ctr">
              <a:lnSpc>
                <a:spcPct val="120000"/>
              </a:lnSpc>
              <a:spcBef>
                <a:spcPts val="600"/>
              </a:spcBef>
            </a:pPr>
            <a:r>
              <a:rPr lang="en-US" altLang="ko-KR" sz="1800" b="1" dirty="0" smtClean="0">
                <a:gradFill>
                  <a:gsLst>
                    <a:gs pos="0">
                      <a:schemeClr val="accent4"/>
                    </a:gs>
                    <a:gs pos="100000">
                      <a:schemeClr val="accent4"/>
                    </a:gs>
                  </a:gsLst>
                  <a:lin ang="16200000" scaled="1"/>
                </a:gradFill>
                <a:latin typeface="+mn-ea"/>
                <a:sym typeface="Lato Regular" charset="0"/>
              </a:rPr>
              <a:t>Expanding usage through controlling quality of wholesale market price data and identifying various kinds of analysis services </a:t>
            </a:r>
            <a:r>
              <a:rPr lang="ko-KR" altLang="en-US" sz="1800" b="1" dirty="0" smtClean="0">
                <a:gradFill>
                  <a:gsLst>
                    <a:gs pos="0">
                      <a:schemeClr val="accent4"/>
                    </a:gs>
                    <a:gs pos="100000">
                      <a:schemeClr val="accent4"/>
                    </a:gs>
                  </a:gsLst>
                  <a:lin ang="16200000" scaled="1"/>
                </a:gradFill>
                <a:latin typeface="+mn-ea"/>
                <a:sym typeface="Lato Regular" charset="0"/>
              </a:rPr>
              <a:t> </a:t>
            </a:r>
            <a:endParaRPr lang="en-US" altLang="ko-KR" sz="1800" b="1" dirty="0" smtClean="0">
              <a:gradFill>
                <a:gsLst>
                  <a:gs pos="0">
                    <a:schemeClr val="accent4"/>
                  </a:gs>
                  <a:gs pos="100000">
                    <a:schemeClr val="accent4"/>
                  </a:gs>
                </a:gsLst>
                <a:lin ang="16200000" scaled="1"/>
              </a:gradFill>
              <a:latin typeface="+mn-ea"/>
              <a:sym typeface="Lato Regular" charset="0"/>
            </a:endParaRPr>
          </a:p>
        </p:txBody>
      </p:sp>
      <p:grpSp>
        <p:nvGrpSpPr>
          <p:cNvPr id="16" name="그룹 15"/>
          <p:cNvGrpSpPr/>
          <p:nvPr/>
        </p:nvGrpSpPr>
        <p:grpSpPr>
          <a:xfrm>
            <a:off x="623392" y="2159776"/>
            <a:ext cx="7693932" cy="3933520"/>
            <a:chOff x="4038600" y="4160838"/>
            <a:chExt cx="15758563" cy="8056562"/>
          </a:xfrm>
        </p:grpSpPr>
        <p:sp>
          <p:nvSpPr>
            <p:cNvPr id="20" name="AutoShape 1"/>
            <p:cNvSpPr>
              <a:spLocks/>
            </p:cNvSpPr>
            <p:nvPr/>
          </p:nvSpPr>
          <p:spPr bwMode="auto">
            <a:xfrm flipH="1">
              <a:off x="14836775" y="8207375"/>
              <a:ext cx="3654425" cy="364966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3007" y="6512"/>
                  </a:moveTo>
                  <a:cubicBezTo>
                    <a:pt x="5262" y="14771"/>
                    <a:pt x="12462" y="20846"/>
                    <a:pt x="21125" y="21600"/>
                  </a:cubicBezTo>
                  <a:cubicBezTo>
                    <a:pt x="21600" y="15922"/>
                    <a:pt x="21600" y="15922"/>
                    <a:pt x="21600" y="15922"/>
                  </a:cubicBezTo>
                  <a:cubicBezTo>
                    <a:pt x="15349" y="15406"/>
                    <a:pt x="10325" y="11118"/>
                    <a:pt x="8545" y="5479"/>
                  </a:cubicBezTo>
                  <a:cubicBezTo>
                    <a:pt x="11908" y="4844"/>
                    <a:pt x="11908" y="4844"/>
                    <a:pt x="11908" y="4844"/>
                  </a:cubicBezTo>
                  <a:cubicBezTo>
                    <a:pt x="4826" y="0"/>
                    <a:pt x="4826" y="0"/>
                    <a:pt x="4826" y="0"/>
                  </a:cubicBezTo>
                  <a:cubicBezTo>
                    <a:pt x="0" y="7107"/>
                    <a:pt x="0" y="7107"/>
                    <a:pt x="0" y="7107"/>
                  </a:cubicBezTo>
                  <a:lnTo>
                    <a:pt x="3007" y="6512"/>
                  </a:lnTo>
                  <a:close/>
                  <a:moveTo>
                    <a:pt x="3007" y="6512"/>
                  </a:moveTo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/>
          </p:spPr>
          <p:txBody>
            <a:bodyPr lIns="0" tIns="0" rIns="0" bIns="0"/>
            <a:lstStyle/>
            <a:p>
              <a:endParaRPr lang="es-ES" sz="1200"/>
            </a:p>
          </p:txBody>
        </p:sp>
        <p:sp>
          <p:nvSpPr>
            <p:cNvPr id="22" name="AutoShape 2"/>
            <p:cNvSpPr>
              <a:spLocks/>
            </p:cNvSpPr>
            <p:nvPr/>
          </p:nvSpPr>
          <p:spPr bwMode="auto">
            <a:xfrm flipH="1">
              <a:off x="11071225" y="8207375"/>
              <a:ext cx="3392488" cy="377666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7115" y="18723"/>
                  </a:moveTo>
                  <a:cubicBezTo>
                    <a:pt x="15763" y="15845"/>
                    <a:pt x="21600" y="8402"/>
                    <a:pt x="21600" y="0"/>
                  </a:cubicBezTo>
                  <a:cubicBezTo>
                    <a:pt x="15508" y="0"/>
                    <a:pt x="15508" y="0"/>
                    <a:pt x="15508" y="0"/>
                  </a:cubicBezTo>
                  <a:cubicBezTo>
                    <a:pt x="15508" y="6062"/>
                    <a:pt x="11375" y="11280"/>
                    <a:pt x="5496" y="13428"/>
                  </a:cubicBezTo>
                  <a:cubicBezTo>
                    <a:pt x="4516" y="10282"/>
                    <a:pt x="4516" y="10282"/>
                    <a:pt x="4516" y="10282"/>
                  </a:cubicBezTo>
                  <a:cubicBezTo>
                    <a:pt x="0" y="17495"/>
                    <a:pt x="0" y="17495"/>
                    <a:pt x="0" y="17495"/>
                  </a:cubicBezTo>
                  <a:cubicBezTo>
                    <a:pt x="8009" y="21600"/>
                    <a:pt x="8009" y="21600"/>
                    <a:pt x="8009" y="21600"/>
                  </a:cubicBezTo>
                  <a:lnTo>
                    <a:pt x="7115" y="18723"/>
                  </a:lnTo>
                  <a:close/>
                  <a:moveTo>
                    <a:pt x="7115" y="18723"/>
                  </a:moveTo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/>
          </p:spPr>
          <p:txBody>
            <a:bodyPr lIns="0" tIns="0" rIns="0" bIns="0"/>
            <a:lstStyle/>
            <a:p>
              <a:endParaRPr lang="es-ES" sz="1200"/>
            </a:p>
          </p:txBody>
        </p:sp>
        <p:sp>
          <p:nvSpPr>
            <p:cNvPr id="25" name="AutoShape 3"/>
            <p:cNvSpPr>
              <a:spLocks/>
            </p:cNvSpPr>
            <p:nvPr/>
          </p:nvSpPr>
          <p:spPr bwMode="auto">
            <a:xfrm flipH="1">
              <a:off x="8534400" y="4178300"/>
              <a:ext cx="3765550" cy="3660775"/>
            </a:xfrm>
            <a:custGeom>
              <a:avLst/>
              <a:gdLst/>
              <a:ahLst/>
              <a:cxnLst/>
              <a:rect l="0" t="0" r="r" b="b"/>
              <a:pathLst>
                <a:path w="21600" h="21265">
                  <a:moveTo>
                    <a:pt x="2762" y="13987"/>
                  </a:moveTo>
                  <a:cubicBezTo>
                    <a:pt x="5908" y="5308"/>
                    <a:pt x="13390" y="-335"/>
                    <a:pt x="21600" y="15"/>
                  </a:cubicBezTo>
                  <a:cubicBezTo>
                    <a:pt x="21370" y="6164"/>
                    <a:pt x="21370" y="6164"/>
                    <a:pt x="21370" y="6164"/>
                  </a:cubicBezTo>
                  <a:cubicBezTo>
                    <a:pt x="15461" y="5931"/>
                    <a:pt x="10205" y="9940"/>
                    <a:pt x="7865" y="15816"/>
                  </a:cubicBezTo>
                  <a:cubicBezTo>
                    <a:pt x="10934" y="16945"/>
                    <a:pt x="10934" y="16945"/>
                    <a:pt x="10934" y="16945"/>
                  </a:cubicBezTo>
                  <a:cubicBezTo>
                    <a:pt x="3683" y="21265"/>
                    <a:pt x="3683" y="21265"/>
                    <a:pt x="3683" y="21265"/>
                  </a:cubicBezTo>
                  <a:cubicBezTo>
                    <a:pt x="0" y="12975"/>
                    <a:pt x="0" y="12975"/>
                    <a:pt x="0" y="12975"/>
                  </a:cubicBezTo>
                  <a:lnTo>
                    <a:pt x="2762" y="13987"/>
                  </a:lnTo>
                  <a:close/>
                  <a:moveTo>
                    <a:pt x="2762" y="13987"/>
                  </a:moveTo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 lIns="0" tIns="0" rIns="0" bIns="0"/>
            <a:lstStyle/>
            <a:p>
              <a:endParaRPr lang="es-ES" sz="1200"/>
            </a:p>
          </p:txBody>
        </p:sp>
        <p:sp>
          <p:nvSpPr>
            <p:cNvPr id="27" name="AutoShape 4"/>
            <p:cNvSpPr>
              <a:spLocks/>
            </p:cNvSpPr>
            <p:nvPr/>
          </p:nvSpPr>
          <p:spPr bwMode="auto">
            <a:xfrm flipH="1">
              <a:off x="4398963" y="4160838"/>
              <a:ext cx="3773487" cy="3678237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7162" y="2833"/>
                  </a:moveTo>
                  <a:cubicBezTo>
                    <a:pt x="15779" y="5744"/>
                    <a:pt x="21600" y="13180"/>
                    <a:pt x="21600" y="21600"/>
                  </a:cubicBezTo>
                  <a:cubicBezTo>
                    <a:pt x="15549" y="21600"/>
                    <a:pt x="15549" y="21600"/>
                    <a:pt x="15549" y="21600"/>
                  </a:cubicBezTo>
                  <a:cubicBezTo>
                    <a:pt x="15511" y="15541"/>
                    <a:pt x="11374" y="10308"/>
                    <a:pt x="5515" y="8144"/>
                  </a:cubicBezTo>
                  <a:cubicBezTo>
                    <a:pt x="4557" y="11331"/>
                    <a:pt x="4557" y="11331"/>
                    <a:pt x="4557" y="11331"/>
                  </a:cubicBezTo>
                  <a:cubicBezTo>
                    <a:pt x="0" y="4092"/>
                    <a:pt x="0" y="4092"/>
                    <a:pt x="0" y="4092"/>
                  </a:cubicBezTo>
                  <a:cubicBezTo>
                    <a:pt x="8004" y="0"/>
                    <a:pt x="8004" y="0"/>
                    <a:pt x="8004" y="0"/>
                  </a:cubicBezTo>
                  <a:lnTo>
                    <a:pt x="7162" y="2833"/>
                  </a:lnTo>
                  <a:close/>
                  <a:moveTo>
                    <a:pt x="7162" y="2833"/>
                  </a:moveTo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 lIns="0" tIns="0" rIns="0" bIns="0"/>
            <a:lstStyle/>
            <a:p>
              <a:endParaRPr lang="es-ES" sz="1200"/>
            </a:p>
          </p:txBody>
        </p:sp>
        <p:sp>
          <p:nvSpPr>
            <p:cNvPr id="28" name="AutoShape 5"/>
            <p:cNvSpPr>
              <a:spLocks/>
            </p:cNvSpPr>
            <p:nvPr/>
          </p:nvSpPr>
          <p:spPr bwMode="auto">
            <a:xfrm flipH="1">
              <a:off x="4038600" y="8207375"/>
              <a:ext cx="3675063" cy="378301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18767" y="7123"/>
                  </a:moveTo>
                  <a:cubicBezTo>
                    <a:pt x="15895" y="15779"/>
                    <a:pt x="8420" y="21600"/>
                    <a:pt x="0" y="21600"/>
                  </a:cubicBezTo>
                  <a:cubicBezTo>
                    <a:pt x="0" y="15511"/>
                    <a:pt x="0" y="15511"/>
                    <a:pt x="0" y="15511"/>
                  </a:cubicBezTo>
                  <a:cubicBezTo>
                    <a:pt x="6059" y="15511"/>
                    <a:pt x="11292" y="11374"/>
                    <a:pt x="13456" y="5515"/>
                  </a:cubicBezTo>
                  <a:cubicBezTo>
                    <a:pt x="10269" y="4557"/>
                    <a:pt x="10269" y="4557"/>
                    <a:pt x="10269" y="4557"/>
                  </a:cubicBezTo>
                  <a:cubicBezTo>
                    <a:pt x="17508" y="0"/>
                    <a:pt x="17508" y="0"/>
                    <a:pt x="17508" y="0"/>
                  </a:cubicBezTo>
                  <a:cubicBezTo>
                    <a:pt x="21600" y="8004"/>
                    <a:pt x="21600" y="8004"/>
                    <a:pt x="21600" y="8004"/>
                  </a:cubicBezTo>
                  <a:lnTo>
                    <a:pt x="18767" y="7123"/>
                  </a:lnTo>
                  <a:close/>
                  <a:moveTo>
                    <a:pt x="18767" y="7123"/>
                  </a:moveTo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s-ES" sz="1200"/>
            </a:p>
          </p:txBody>
        </p:sp>
        <p:sp>
          <p:nvSpPr>
            <p:cNvPr id="29" name="Rectangle 6"/>
            <p:cNvSpPr>
              <a:spLocks/>
            </p:cNvSpPr>
            <p:nvPr/>
          </p:nvSpPr>
          <p:spPr bwMode="auto">
            <a:xfrm>
              <a:off x="6426197" y="6815576"/>
              <a:ext cx="3793646" cy="468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>
                <a:spcBef>
                  <a:spcPts val="1700"/>
                </a:spcBef>
              </a:pPr>
              <a:r>
                <a:rPr lang="en-US" altLang="ko-KR" sz="1600" b="1" spc="-150" dirty="0" smtClean="0">
                  <a:gradFill>
                    <a:gsLst>
                      <a:gs pos="0">
                        <a:schemeClr val="accent4"/>
                      </a:gs>
                      <a:gs pos="100000">
                        <a:schemeClr val="accent4"/>
                      </a:gs>
                    </a:gsLst>
                    <a:lin ang="16200000" scaled="1"/>
                  </a:gradFill>
                  <a:latin typeface="+mn-ea"/>
                  <a:sym typeface="Lato Bold" charset="0"/>
                </a:rPr>
                <a:t>Improving data quality </a:t>
              </a:r>
            </a:p>
          </p:txBody>
        </p:sp>
        <p:sp>
          <p:nvSpPr>
            <p:cNvPr id="30" name="Rectangle 7"/>
            <p:cNvSpPr>
              <a:spLocks/>
            </p:cNvSpPr>
            <p:nvPr/>
          </p:nvSpPr>
          <p:spPr bwMode="auto">
            <a:xfrm>
              <a:off x="6022519" y="8103257"/>
              <a:ext cx="4800409" cy="255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marL="171450" indent="-171450" algn="just">
                <a:spcBef>
                  <a:spcPts val="1700"/>
                </a:spcBef>
                <a:buFont typeface="Arial" panose="020B0604020202020204" pitchFamily="34" charset="0"/>
                <a:buChar char="•"/>
              </a:pPr>
              <a:r>
                <a:rPr lang="en-US" altLang="ko-KR" sz="1100" dirty="0" smtClean="0">
                  <a:gradFill flip="none" rotWithShape="1">
                    <a:gsLst>
                      <a:gs pos="0">
                        <a:schemeClr val="tx1">
                          <a:lumMod val="65000"/>
                          <a:lumOff val="3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16200000" scaled="1"/>
                    <a:tileRect/>
                  </a:gradFill>
                  <a:latin typeface="+mn-ea"/>
                  <a:sym typeface="Lato Regular" charset="0"/>
                </a:rPr>
                <a:t>Checking if price data standard is abided by</a:t>
              </a:r>
            </a:p>
            <a:p>
              <a:pPr marL="171450" indent="-171450" algn="just">
                <a:spcBef>
                  <a:spcPts val="1700"/>
                </a:spcBef>
                <a:buFont typeface="Arial" panose="020B0604020202020204" pitchFamily="34" charset="0"/>
                <a:buChar char="•"/>
              </a:pPr>
              <a:endParaRPr lang="en-US" sz="1100" dirty="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65000"/>
                        <a:lumOff val="35000"/>
                      </a:schemeClr>
                    </a:gs>
                  </a:gsLst>
                  <a:lin ang="16200000" scaled="1"/>
                  <a:tileRect/>
                </a:gradFill>
                <a:latin typeface="+mn-ea"/>
                <a:sym typeface="Lato Regular" charset="0"/>
              </a:endParaRPr>
            </a:p>
          </p:txBody>
        </p:sp>
        <p:sp>
          <p:nvSpPr>
            <p:cNvPr id="33" name="AutoShape 10"/>
            <p:cNvSpPr>
              <a:spLocks/>
            </p:cNvSpPr>
            <p:nvPr/>
          </p:nvSpPr>
          <p:spPr bwMode="auto">
            <a:xfrm>
              <a:off x="8274050" y="10947400"/>
              <a:ext cx="1270000" cy="127000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357" y="18802"/>
                  </a:moveTo>
                  <a:cubicBezTo>
                    <a:pt x="21518" y="18965"/>
                    <a:pt x="21600" y="19177"/>
                    <a:pt x="21600" y="19437"/>
                  </a:cubicBezTo>
                  <a:cubicBezTo>
                    <a:pt x="21600" y="19581"/>
                    <a:pt x="21518" y="19776"/>
                    <a:pt x="21357" y="20019"/>
                  </a:cubicBezTo>
                  <a:cubicBezTo>
                    <a:pt x="21193" y="20261"/>
                    <a:pt x="20990" y="20504"/>
                    <a:pt x="20747" y="20741"/>
                  </a:cubicBezTo>
                  <a:cubicBezTo>
                    <a:pt x="20504" y="20979"/>
                    <a:pt x="20261" y="21185"/>
                    <a:pt x="20023" y="21349"/>
                  </a:cubicBezTo>
                  <a:cubicBezTo>
                    <a:pt x="19783" y="21518"/>
                    <a:pt x="19594" y="21600"/>
                    <a:pt x="19447" y="21600"/>
                  </a:cubicBezTo>
                  <a:cubicBezTo>
                    <a:pt x="19190" y="21600"/>
                    <a:pt x="18975" y="21515"/>
                    <a:pt x="18811" y="21343"/>
                  </a:cubicBezTo>
                  <a:lnTo>
                    <a:pt x="13957" y="16503"/>
                  </a:lnTo>
                  <a:cubicBezTo>
                    <a:pt x="13217" y="16980"/>
                    <a:pt x="12429" y="17350"/>
                    <a:pt x="11590" y="17604"/>
                  </a:cubicBezTo>
                  <a:cubicBezTo>
                    <a:pt x="10751" y="17864"/>
                    <a:pt x="9892" y="17991"/>
                    <a:pt x="9007" y="17991"/>
                  </a:cubicBezTo>
                  <a:cubicBezTo>
                    <a:pt x="7770" y="17991"/>
                    <a:pt x="6609" y="17760"/>
                    <a:pt x="5518" y="17291"/>
                  </a:cubicBezTo>
                  <a:cubicBezTo>
                    <a:pt x="4427" y="16822"/>
                    <a:pt x="3470" y="16175"/>
                    <a:pt x="2645" y="15354"/>
                  </a:cubicBezTo>
                  <a:cubicBezTo>
                    <a:pt x="1817" y="14535"/>
                    <a:pt x="1173" y="13580"/>
                    <a:pt x="701" y="12487"/>
                  </a:cubicBezTo>
                  <a:cubicBezTo>
                    <a:pt x="232" y="11400"/>
                    <a:pt x="0" y="10237"/>
                    <a:pt x="0" y="9000"/>
                  </a:cubicBezTo>
                  <a:cubicBezTo>
                    <a:pt x="0" y="7769"/>
                    <a:pt x="232" y="6602"/>
                    <a:pt x="701" y="5515"/>
                  </a:cubicBezTo>
                  <a:cubicBezTo>
                    <a:pt x="1170" y="4422"/>
                    <a:pt x="1817" y="3468"/>
                    <a:pt x="2645" y="2646"/>
                  </a:cubicBezTo>
                  <a:cubicBezTo>
                    <a:pt x="3470" y="1827"/>
                    <a:pt x="4425" y="1180"/>
                    <a:pt x="5512" y="709"/>
                  </a:cubicBezTo>
                  <a:cubicBezTo>
                    <a:pt x="6600" y="237"/>
                    <a:pt x="7764" y="0"/>
                    <a:pt x="9007" y="0"/>
                  </a:cubicBezTo>
                  <a:cubicBezTo>
                    <a:pt x="10245" y="0"/>
                    <a:pt x="11403" y="237"/>
                    <a:pt x="12488" y="709"/>
                  </a:cubicBezTo>
                  <a:cubicBezTo>
                    <a:pt x="13573" y="1180"/>
                    <a:pt x="14531" y="1827"/>
                    <a:pt x="15359" y="2646"/>
                  </a:cubicBezTo>
                  <a:cubicBezTo>
                    <a:pt x="16184" y="3468"/>
                    <a:pt x="16831" y="4422"/>
                    <a:pt x="17300" y="5515"/>
                  </a:cubicBezTo>
                  <a:cubicBezTo>
                    <a:pt x="17769" y="6602"/>
                    <a:pt x="18003" y="7769"/>
                    <a:pt x="18003" y="9000"/>
                  </a:cubicBezTo>
                  <a:cubicBezTo>
                    <a:pt x="18003" y="9887"/>
                    <a:pt x="17873" y="10748"/>
                    <a:pt x="17616" y="11589"/>
                  </a:cubicBezTo>
                  <a:cubicBezTo>
                    <a:pt x="17359" y="12434"/>
                    <a:pt x="16992" y="13219"/>
                    <a:pt x="16514" y="13947"/>
                  </a:cubicBezTo>
                  <a:lnTo>
                    <a:pt x="21357" y="18802"/>
                  </a:lnTo>
                  <a:close/>
                  <a:moveTo>
                    <a:pt x="3597" y="9000"/>
                  </a:moveTo>
                  <a:cubicBezTo>
                    <a:pt x="3597" y="9759"/>
                    <a:pt x="3741" y="10465"/>
                    <a:pt x="4029" y="11118"/>
                  </a:cubicBezTo>
                  <a:cubicBezTo>
                    <a:pt x="4317" y="11770"/>
                    <a:pt x="4707" y="12338"/>
                    <a:pt x="5193" y="12821"/>
                  </a:cubicBezTo>
                  <a:cubicBezTo>
                    <a:pt x="5679" y="13301"/>
                    <a:pt x="6253" y="13685"/>
                    <a:pt x="6908" y="13970"/>
                  </a:cubicBezTo>
                  <a:cubicBezTo>
                    <a:pt x="7566" y="14252"/>
                    <a:pt x="8264" y="14394"/>
                    <a:pt x="9004" y="14394"/>
                  </a:cubicBezTo>
                  <a:cubicBezTo>
                    <a:pt x="9745" y="14394"/>
                    <a:pt x="10440" y="14252"/>
                    <a:pt x="11092" y="13970"/>
                  </a:cubicBezTo>
                  <a:cubicBezTo>
                    <a:pt x="11745" y="13685"/>
                    <a:pt x="12319" y="13301"/>
                    <a:pt x="12802" y="12821"/>
                  </a:cubicBezTo>
                  <a:cubicBezTo>
                    <a:pt x="13291" y="12338"/>
                    <a:pt x="13678" y="11770"/>
                    <a:pt x="13966" y="11118"/>
                  </a:cubicBezTo>
                  <a:cubicBezTo>
                    <a:pt x="14254" y="10465"/>
                    <a:pt x="14398" y="9759"/>
                    <a:pt x="14398" y="9000"/>
                  </a:cubicBezTo>
                  <a:cubicBezTo>
                    <a:pt x="14398" y="8260"/>
                    <a:pt x="14254" y="7565"/>
                    <a:pt x="13966" y="6913"/>
                  </a:cubicBezTo>
                  <a:cubicBezTo>
                    <a:pt x="13675" y="6258"/>
                    <a:pt x="13291" y="5684"/>
                    <a:pt x="12802" y="5193"/>
                  </a:cubicBezTo>
                  <a:cubicBezTo>
                    <a:pt x="12316" y="4704"/>
                    <a:pt x="11745" y="4317"/>
                    <a:pt x="11092" y="4032"/>
                  </a:cubicBezTo>
                  <a:cubicBezTo>
                    <a:pt x="10440" y="3750"/>
                    <a:pt x="9742" y="3606"/>
                    <a:pt x="9004" y="3606"/>
                  </a:cubicBezTo>
                  <a:cubicBezTo>
                    <a:pt x="8267" y="3606"/>
                    <a:pt x="7566" y="3750"/>
                    <a:pt x="6908" y="4032"/>
                  </a:cubicBezTo>
                  <a:cubicBezTo>
                    <a:pt x="6253" y="4317"/>
                    <a:pt x="5676" y="4704"/>
                    <a:pt x="5193" y="5193"/>
                  </a:cubicBezTo>
                  <a:cubicBezTo>
                    <a:pt x="4707" y="5684"/>
                    <a:pt x="4317" y="6258"/>
                    <a:pt x="4029" y="6913"/>
                  </a:cubicBezTo>
                  <a:cubicBezTo>
                    <a:pt x="3741" y="7565"/>
                    <a:pt x="3597" y="8257"/>
                    <a:pt x="3597" y="9000"/>
                  </a:cubicBezTo>
                  <a:moveTo>
                    <a:pt x="9007" y="5591"/>
                  </a:moveTo>
                  <a:cubicBezTo>
                    <a:pt x="9185" y="5591"/>
                    <a:pt x="9344" y="5656"/>
                    <a:pt x="9473" y="5786"/>
                  </a:cubicBezTo>
                  <a:cubicBezTo>
                    <a:pt x="9603" y="5919"/>
                    <a:pt x="9668" y="6082"/>
                    <a:pt x="9668" y="6280"/>
                  </a:cubicBezTo>
                  <a:cubicBezTo>
                    <a:pt x="9668" y="6461"/>
                    <a:pt x="9603" y="6616"/>
                    <a:pt x="9473" y="6746"/>
                  </a:cubicBezTo>
                  <a:cubicBezTo>
                    <a:pt x="9344" y="6879"/>
                    <a:pt x="9185" y="6944"/>
                    <a:pt x="9007" y="6944"/>
                  </a:cubicBezTo>
                  <a:cubicBezTo>
                    <a:pt x="8439" y="6944"/>
                    <a:pt x="7953" y="7144"/>
                    <a:pt x="7552" y="7537"/>
                  </a:cubicBezTo>
                  <a:cubicBezTo>
                    <a:pt x="7151" y="7935"/>
                    <a:pt x="6950" y="8423"/>
                    <a:pt x="6950" y="8997"/>
                  </a:cubicBezTo>
                  <a:cubicBezTo>
                    <a:pt x="6950" y="9180"/>
                    <a:pt x="6885" y="9333"/>
                    <a:pt x="6755" y="9466"/>
                  </a:cubicBezTo>
                  <a:cubicBezTo>
                    <a:pt x="6623" y="9596"/>
                    <a:pt x="6467" y="9658"/>
                    <a:pt x="6289" y="9658"/>
                  </a:cubicBezTo>
                  <a:cubicBezTo>
                    <a:pt x="6080" y="9658"/>
                    <a:pt x="5914" y="9596"/>
                    <a:pt x="5786" y="9466"/>
                  </a:cubicBezTo>
                  <a:cubicBezTo>
                    <a:pt x="5659" y="9333"/>
                    <a:pt x="5600" y="9180"/>
                    <a:pt x="5600" y="8997"/>
                  </a:cubicBezTo>
                  <a:cubicBezTo>
                    <a:pt x="5600" y="8539"/>
                    <a:pt x="5685" y="8104"/>
                    <a:pt x="5863" y="7686"/>
                  </a:cubicBezTo>
                  <a:cubicBezTo>
                    <a:pt x="6038" y="7271"/>
                    <a:pt x="6281" y="6907"/>
                    <a:pt x="6597" y="6591"/>
                  </a:cubicBezTo>
                  <a:cubicBezTo>
                    <a:pt x="6905" y="6277"/>
                    <a:pt x="7264" y="6029"/>
                    <a:pt x="7677" y="5857"/>
                  </a:cubicBezTo>
                  <a:cubicBezTo>
                    <a:pt x="8086" y="5681"/>
                    <a:pt x="8530" y="5591"/>
                    <a:pt x="9007" y="5591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s-ES" sz="1200"/>
            </a:p>
          </p:txBody>
        </p:sp>
        <p:sp>
          <p:nvSpPr>
            <p:cNvPr id="34" name="AutoShape 11"/>
            <p:cNvSpPr>
              <a:spLocks/>
            </p:cNvSpPr>
            <p:nvPr/>
          </p:nvSpPr>
          <p:spPr bwMode="auto">
            <a:xfrm>
              <a:off x="18527164" y="7896297"/>
              <a:ext cx="1269999" cy="1058863"/>
            </a:xfrm>
            <a:custGeom>
              <a:avLst/>
              <a:gdLst/>
              <a:ahLst/>
              <a:cxnLst/>
              <a:rect l="0" t="0" r="r" b="b"/>
              <a:pathLst>
                <a:path w="21600" h="21579">
                  <a:moveTo>
                    <a:pt x="21600" y="9391"/>
                  </a:moveTo>
                  <a:cubicBezTo>
                    <a:pt x="21600" y="9887"/>
                    <a:pt x="21473" y="10321"/>
                    <a:pt x="21218" y="10697"/>
                  </a:cubicBezTo>
                  <a:cubicBezTo>
                    <a:pt x="20963" y="11073"/>
                    <a:pt x="20648" y="11313"/>
                    <a:pt x="20263" y="11428"/>
                  </a:cubicBezTo>
                  <a:lnTo>
                    <a:pt x="20263" y="16611"/>
                  </a:lnTo>
                  <a:cubicBezTo>
                    <a:pt x="20263" y="17201"/>
                    <a:pt x="20087" y="17708"/>
                    <a:pt x="19730" y="18128"/>
                  </a:cubicBezTo>
                  <a:cubicBezTo>
                    <a:pt x="19375" y="18551"/>
                    <a:pt x="18951" y="18759"/>
                    <a:pt x="18459" y="18759"/>
                  </a:cubicBezTo>
                  <a:cubicBezTo>
                    <a:pt x="17928" y="18122"/>
                    <a:pt x="17286" y="17506"/>
                    <a:pt x="16537" y="16904"/>
                  </a:cubicBezTo>
                  <a:cubicBezTo>
                    <a:pt x="15786" y="16306"/>
                    <a:pt x="14980" y="15757"/>
                    <a:pt x="14116" y="15255"/>
                  </a:cubicBezTo>
                  <a:cubicBezTo>
                    <a:pt x="13254" y="14756"/>
                    <a:pt x="12363" y="14325"/>
                    <a:pt x="11450" y="13969"/>
                  </a:cubicBezTo>
                  <a:cubicBezTo>
                    <a:pt x="10537" y="13614"/>
                    <a:pt x="9648" y="13380"/>
                    <a:pt x="8789" y="13268"/>
                  </a:cubicBezTo>
                  <a:cubicBezTo>
                    <a:pt x="8453" y="13379"/>
                    <a:pt x="8179" y="13564"/>
                    <a:pt x="7969" y="13829"/>
                  </a:cubicBezTo>
                  <a:cubicBezTo>
                    <a:pt x="7758" y="14093"/>
                    <a:pt x="7614" y="14386"/>
                    <a:pt x="7535" y="14706"/>
                  </a:cubicBezTo>
                  <a:cubicBezTo>
                    <a:pt x="7457" y="15029"/>
                    <a:pt x="7450" y="15361"/>
                    <a:pt x="7511" y="15698"/>
                  </a:cubicBezTo>
                  <a:cubicBezTo>
                    <a:pt x="7575" y="16036"/>
                    <a:pt x="7719" y="16341"/>
                    <a:pt x="7947" y="16611"/>
                  </a:cubicBezTo>
                  <a:cubicBezTo>
                    <a:pt x="7751" y="16992"/>
                    <a:pt x="7660" y="17347"/>
                    <a:pt x="7677" y="17673"/>
                  </a:cubicBezTo>
                  <a:cubicBezTo>
                    <a:pt x="7692" y="17993"/>
                    <a:pt x="7773" y="18307"/>
                    <a:pt x="7917" y="18606"/>
                  </a:cubicBezTo>
                  <a:cubicBezTo>
                    <a:pt x="8059" y="18909"/>
                    <a:pt x="8255" y="19193"/>
                    <a:pt x="8498" y="19469"/>
                  </a:cubicBezTo>
                  <a:cubicBezTo>
                    <a:pt x="8737" y="19745"/>
                    <a:pt x="8997" y="20021"/>
                    <a:pt x="9271" y="20291"/>
                  </a:cubicBezTo>
                  <a:cubicBezTo>
                    <a:pt x="9114" y="20696"/>
                    <a:pt x="8843" y="21001"/>
                    <a:pt x="8456" y="21213"/>
                  </a:cubicBezTo>
                  <a:cubicBezTo>
                    <a:pt x="8069" y="21424"/>
                    <a:pt x="7655" y="21541"/>
                    <a:pt x="7212" y="21571"/>
                  </a:cubicBezTo>
                  <a:cubicBezTo>
                    <a:pt x="6772" y="21600"/>
                    <a:pt x="6341" y="21550"/>
                    <a:pt x="5917" y="21424"/>
                  </a:cubicBezTo>
                  <a:cubicBezTo>
                    <a:pt x="5496" y="21295"/>
                    <a:pt x="5163" y="21092"/>
                    <a:pt x="4923" y="20811"/>
                  </a:cubicBezTo>
                  <a:cubicBezTo>
                    <a:pt x="4781" y="20241"/>
                    <a:pt x="4625" y="19657"/>
                    <a:pt x="4453" y="19056"/>
                  </a:cubicBezTo>
                  <a:cubicBezTo>
                    <a:pt x="4282" y="18454"/>
                    <a:pt x="4140" y="17843"/>
                    <a:pt x="4032" y="17224"/>
                  </a:cubicBezTo>
                  <a:cubicBezTo>
                    <a:pt x="3922" y="16599"/>
                    <a:pt x="3868" y="15953"/>
                    <a:pt x="3868" y="15281"/>
                  </a:cubicBezTo>
                  <a:cubicBezTo>
                    <a:pt x="3868" y="14615"/>
                    <a:pt x="3961" y="13905"/>
                    <a:pt x="4150" y="13154"/>
                  </a:cubicBezTo>
                  <a:lnTo>
                    <a:pt x="1804" y="13154"/>
                  </a:lnTo>
                  <a:cubicBezTo>
                    <a:pt x="1312" y="13154"/>
                    <a:pt x="889" y="12945"/>
                    <a:pt x="534" y="12523"/>
                  </a:cubicBezTo>
                  <a:cubicBezTo>
                    <a:pt x="176" y="12100"/>
                    <a:pt x="0" y="11592"/>
                    <a:pt x="0" y="10991"/>
                  </a:cubicBezTo>
                  <a:lnTo>
                    <a:pt x="0" y="7774"/>
                  </a:lnTo>
                  <a:cubicBezTo>
                    <a:pt x="0" y="7184"/>
                    <a:pt x="176" y="6677"/>
                    <a:pt x="526" y="6245"/>
                  </a:cubicBezTo>
                  <a:cubicBezTo>
                    <a:pt x="879" y="5820"/>
                    <a:pt x="1305" y="5605"/>
                    <a:pt x="1804" y="5605"/>
                  </a:cubicBezTo>
                  <a:lnTo>
                    <a:pt x="7653" y="5605"/>
                  </a:lnTo>
                  <a:cubicBezTo>
                    <a:pt x="8551" y="5605"/>
                    <a:pt x="9509" y="5450"/>
                    <a:pt x="10525" y="5136"/>
                  </a:cubicBezTo>
                  <a:cubicBezTo>
                    <a:pt x="11541" y="4822"/>
                    <a:pt x="12537" y="4399"/>
                    <a:pt x="13511" y="3874"/>
                  </a:cubicBezTo>
                  <a:cubicBezTo>
                    <a:pt x="14488" y="3343"/>
                    <a:pt x="15409" y="2744"/>
                    <a:pt x="16273" y="2072"/>
                  </a:cubicBezTo>
                  <a:cubicBezTo>
                    <a:pt x="17135" y="1406"/>
                    <a:pt x="17864" y="713"/>
                    <a:pt x="18459" y="0"/>
                  </a:cubicBezTo>
                  <a:cubicBezTo>
                    <a:pt x="18951" y="0"/>
                    <a:pt x="19375" y="214"/>
                    <a:pt x="19730" y="634"/>
                  </a:cubicBezTo>
                  <a:cubicBezTo>
                    <a:pt x="20087" y="1057"/>
                    <a:pt x="20263" y="1567"/>
                    <a:pt x="20263" y="2166"/>
                  </a:cubicBezTo>
                  <a:lnTo>
                    <a:pt x="20263" y="7334"/>
                  </a:lnTo>
                  <a:cubicBezTo>
                    <a:pt x="20648" y="7446"/>
                    <a:pt x="20963" y="7692"/>
                    <a:pt x="21218" y="8071"/>
                  </a:cubicBezTo>
                  <a:cubicBezTo>
                    <a:pt x="21473" y="8455"/>
                    <a:pt x="21600" y="8895"/>
                    <a:pt x="21600" y="9391"/>
                  </a:cubicBezTo>
                  <a:moveTo>
                    <a:pt x="18459" y="2855"/>
                  </a:moveTo>
                  <a:cubicBezTo>
                    <a:pt x="17864" y="3407"/>
                    <a:pt x="17215" y="3941"/>
                    <a:pt x="16513" y="4452"/>
                  </a:cubicBezTo>
                  <a:cubicBezTo>
                    <a:pt x="15810" y="4963"/>
                    <a:pt x="15066" y="5423"/>
                    <a:pt x="14280" y="5834"/>
                  </a:cubicBezTo>
                  <a:cubicBezTo>
                    <a:pt x="13494" y="6245"/>
                    <a:pt x="12694" y="6609"/>
                    <a:pt x="11878" y="6923"/>
                  </a:cubicBezTo>
                  <a:cubicBezTo>
                    <a:pt x="11061" y="7237"/>
                    <a:pt x="10255" y="7463"/>
                    <a:pt x="9457" y="7604"/>
                  </a:cubicBezTo>
                  <a:lnTo>
                    <a:pt x="9457" y="11173"/>
                  </a:lnTo>
                  <a:cubicBezTo>
                    <a:pt x="10255" y="11325"/>
                    <a:pt x="11061" y="11554"/>
                    <a:pt x="11878" y="11862"/>
                  </a:cubicBezTo>
                  <a:cubicBezTo>
                    <a:pt x="12694" y="12170"/>
                    <a:pt x="13494" y="12537"/>
                    <a:pt x="14280" y="12957"/>
                  </a:cubicBezTo>
                  <a:cubicBezTo>
                    <a:pt x="15066" y="13379"/>
                    <a:pt x="15813" y="13843"/>
                    <a:pt x="16525" y="14348"/>
                  </a:cubicBezTo>
                  <a:cubicBezTo>
                    <a:pt x="17235" y="14856"/>
                    <a:pt x="17881" y="15381"/>
                    <a:pt x="18459" y="15921"/>
                  </a:cubicBezTo>
                  <a:lnTo>
                    <a:pt x="18459" y="2855"/>
                  </a:lnTo>
                  <a:close/>
                  <a:moveTo>
                    <a:pt x="18459" y="2855"/>
                  </a:moveTo>
                </a:path>
              </a:pathLst>
            </a:custGeom>
            <a:solidFill>
              <a:schemeClr val="accent4"/>
            </a:solidFill>
            <a:ln>
              <a:noFill/>
            </a:ln>
            <a:extLst/>
          </p:spPr>
          <p:txBody>
            <a:bodyPr lIns="0" tIns="0" rIns="0" bIns="0"/>
            <a:lstStyle/>
            <a:p>
              <a:endParaRPr lang="es-ES" sz="1200"/>
            </a:p>
          </p:txBody>
        </p:sp>
      </p:grpSp>
      <p:sp>
        <p:nvSpPr>
          <p:cNvPr id="36" name="Rectangle 7"/>
          <p:cNvSpPr>
            <a:spLocks/>
          </p:cNvSpPr>
          <p:nvPr/>
        </p:nvSpPr>
        <p:spPr bwMode="auto">
          <a:xfrm>
            <a:off x="1592017" y="4452799"/>
            <a:ext cx="2343744" cy="142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marL="171450" indent="-171450" algn="just">
              <a:spcBef>
                <a:spcPts val="1700"/>
              </a:spcBef>
              <a:buFont typeface="Arial" panose="020B0604020202020204" pitchFamily="34" charset="0"/>
              <a:buChar char="•"/>
            </a:pPr>
            <a:r>
              <a:rPr lang="en-US" altLang="ko-KR" sz="1100" dirty="0" smtClean="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65000"/>
                        <a:lumOff val="35000"/>
                      </a:schemeClr>
                    </a:gs>
                  </a:gsLst>
                  <a:lin ang="16200000" scaled="1"/>
                  <a:tileRect/>
                </a:gradFill>
                <a:latin typeface="+mn-ea"/>
                <a:sym typeface="Lato Regular" charset="0"/>
              </a:rPr>
              <a:t>Refining error data and installing refined platform</a:t>
            </a:r>
            <a:endParaRPr lang="en-US" sz="1100" dirty="0">
              <a:gradFill flip="none" rotWithShape="1"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100000">
                    <a:schemeClr val="tx1">
                      <a:lumMod val="65000"/>
                      <a:lumOff val="35000"/>
                    </a:schemeClr>
                  </a:gs>
                </a:gsLst>
                <a:lin ang="16200000" scaled="1"/>
                <a:tileRect/>
              </a:gradFill>
              <a:latin typeface="+mn-ea"/>
              <a:sym typeface="Lato Regular" charset="0"/>
            </a:endParaRPr>
          </a:p>
        </p:txBody>
      </p:sp>
      <p:sp>
        <p:nvSpPr>
          <p:cNvPr id="37" name="Rectangle 7"/>
          <p:cNvSpPr>
            <a:spLocks/>
          </p:cNvSpPr>
          <p:nvPr/>
        </p:nvSpPr>
        <p:spPr bwMode="auto">
          <a:xfrm>
            <a:off x="1592017" y="4849783"/>
            <a:ext cx="2818146" cy="163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marL="171450" indent="-171450" algn="just">
              <a:spcBef>
                <a:spcPts val="1700"/>
              </a:spcBef>
              <a:buFont typeface="Arial" panose="020B0604020202020204" pitchFamily="34" charset="0"/>
              <a:buChar char="•"/>
            </a:pPr>
            <a:r>
              <a:rPr lang="en-US" altLang="ko-KR" sz="1100" dirty="0" smtClean="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65000"/>
                        <a:lumOff val="35000"/>
                      </a:schemeClr>
                    </a:gs>
                  </a:gsLst>
                  <a:lin ang="16200000" scaled="1"/>
                  <a:tileRect/>
                </a:gradFill>
                <a:latin typeface="+mn-ea"/>
                <a:sym typeface="Lato Regular" charset="0"/>
              </a:rPr>
              <a:t>Improving monitoring system</a:t>
            </a:r>
            <a:endParaRPr lang="en-US" sz="1100" dirty="0">
              <a:gradFill flip="none" rotWithShape="1"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100000">
                    <a:schemeClr val="tx1">
                      <a:lumMod val="65000"/>
                      <a:lumOff val="35000"/>
                    </a:schemeClr>
                  </a:gs>
                </a:gsLst>
                <a:lin ang="16200000" scaled="1"/>
                <a:tileRect/>
              </a:gradFill>
              <a:latin typeface="+mn-ea"/>
              <a:sym typeface="Lato Regular" charset="0"/>
            </a:endParaRPr>
          </a:p>
        </p:txBody>
      </p:sp>
      <p:sp>
        <p:nvSpPr>
          <p:cNvPr id="39" name="Rectangle 8"/>
          <p:cNvSpPr>
            <a:spLocks/>
          </p:cNvSpPr>
          <p:nvPr/>
        </p:nvSpPr>
        <p:spPr bwMode="auto">
          <a:xfrm>
            <a:off x="1843607" y="3731947"/>
            <a:ext cx="1742375" cy="245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ctr">
              <a:spcBef>
                <a:spcPts val="1700"/>
              </a:spcBef>
            </a:pPr>
            <a:r>
              <a:rPr lang="en-US" altLang="ko-KR" sz="1200" spc="-150" dirty="0" smtClean="0">
                <a:gradFill>
                  <a:gsLst>
                    <a:gs pos="0">
                      <a:schemeClr val="accent4"/>
                    </a:gs>
                    <a:gs pos="100000">
                      <a:schemeClr val="accent4"/>
                    </a:gs>
                  </a:gsLst>
                  <a:lin ang="16200000" scaled="1"/>
                </a:gradFill>
                <a:latin typeface="+mn-ea"/>
                <a:sym typeface="Lato Bold" charset="0"/>
              </a:rPr>
              <a:t>Less than 0.5% of error rate</a:t>
            </a:r>
            <a:endParaRPr lang="en-US" sz="1200" spc="-150" dirty="0">
              <a:gradFill>
                <a:gsLst>
                  <a:gs pos="0">
                    <a:schemeClr val="accent4"/>
                  </a:gs>
                  <a:gs pos="100000">
                    <a:schemeClr val="accent4"/>
                  </a:gs>
                </a:gsLst>
                <a:lin ang="16200000" scaled="1"/>
              </a:gradFill>
              <a:latin typeface="+mn-ea"/>
              <a:sym typeface="Lato Bold" charset="0"/>
            </a:endParaRPr>
          </a:p>
        </p:txBody>
      </p:sp>
      <p:sp>
        <p:nvSpPr>
          <p:cNvPr id="40" name="Rectangle 6"/>
          <p:cNvSpPr>
            <a:spLocks/>
          </p:cNvSpPr>
          <p:nvPr/>
        </p:nvSpPr>
        <p:spPr bwMode="auto">
          <a:xfrm>
            <a:off x="4969371" y="2204864"/>
            <a:ext cx="2727891" cy="7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ctr">
              <a:spcBef>
                <a:spcPts val="1700"/>
              </a:spcBef>
            </a:pPr>
            <a:r>
              <a:rPr lang="en-US" altLang="ko-KR" sz="1600" b="1" spc="-150" dirty="0" smtClean="0">
                <a:gradFill>
                  <a:gsLst>
                    <a:gs pos="0">
                      <a:schemeClr val="accent4"/>
                    </a:gs>
                    <a:gs pos="100000">
                      <a:schemeClr val="accent4"/>
                    </a:gs>
                  </a:gsLst>
                  <a:lin ang="16200000" scaled="1"/>
                </a:gradFill>
                <a:latin typeface="+mn-ea"/>
                <a:sym typeface="Lato Bold" charset="0"/>
              </a:rPr>
              <a:t>Supporting analysis use services</a:t>
            </a:r>
          </a:p>
        </p:txBody>
      </p:sp>
      <p:sp>
        <p:nvSpPr>
          <p:cNvPr id="41" name="Rectangle 8"/>
          <p:cNvSpPr>
            <a:spLocks/>
          </p:cNvSpPr>
          <p:nvPr/>
        </p:nvSpPr>
        <p:spPr bwMode="auto">
          <a:xfrm>
            <a:off x="5024284" y="2472831"/>
            <a:ext cx="1742375" cy="245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ctr">
              <a:spcBef>
                <a:spcPts val="1700"/>
              </a:spcBef>
            </a:pPr>
            <a:r>
              <a:rPr lang="en-US" altLang="ko-KR" sz="1200" spc="-150" dirty="0" smtClean="0">
                <a:gradFill>
                  <a:gsLst>
                    <a:gs pos="0">
                      <a:schemeClr val="accent4"/>
                    </a:gs>
                    <a:gs pos="100000">
                      <a:schemeClr val="accent4"/>
                    </a:gs>
                  </a:gsLst>
                  <a:lin ang="16200000" scaled="1"/>
                </a:gradFill>
                <a:latin typeface="+mn-ea"/>
                <a:sym typeface="Lato Bold" charset="0"/>
              </a:rPr>
              <a:t>Considering user’s demand</a:t>
            </a:r>
            <a:endParaRPr lang="en-US" sz="1200" spc="-150" dirty="0">
              <a:gradFill>
                <a:gsLst>
                  <a:gs pos="0">
                    <a:schemeClr val="accent4"/>
                  </a:gs>
                  <a:gs pos="100000">
                    <a:schemeClr val="accent4"/>
                  </a:gs>
                </a:gsLst>
                <a:lin ang="16200000" scaled="1"/>
              </a:gradFill>
              <a:latin typeface="+mn-ea"/>
              <a:sym typeface="Lato Bold" charset="0"/>
            </a:endParaRPr>
          </a:p>
        </p:txBody>
      </p:sp>
      <p:sp>
        <p:nvSpPr>
          <p:cNvPr id="43" name="Rectangle 7"/>
          <p:cNvSpPr>
            <a:spLocks/>
          </p:cNvSpPr>
          <p:nvPr/>
        </p:nvSpPr>
        <p:spPr bwMode="auto">
          <a:xfrm>
            <a:off x="4781348" y="2776539"/>
            <a:ext cx="2682804" cy="188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marL="171450" indent="-171450" algn="just">
              <a:spcBef>
                <a:spcPts val="1700"/>
              </a:spcBef>
              <a:buFont typeface="Arial" panose="020B0604020202020204" pitchFamily="34" charset="0"/>
              <a:buChar char="•"/>
            </a:pPr>
            <a:r>
              <a:rPr lang="en-US" altLang="ko-KR" sz="1100" dirty="0" smtClean="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65000"/>
                        <a:lumOff val="35000"/>
                      </a:schemeClr>
                    </a:gs>
                  </a:gsLst>
                  <a:lin ang="16200000" scaled="1"/>
                  <a:tileRect/>
                </a:gradFill>
                <a:latin typeface="+mn-ea"/>
                <a:sym typeface="Lato Regular" charset="0"/>
              </a:rPr>
              <a:t>Providing customized information to private firms</a:t>
            </a:r>
            <a:endParaRPr lang="en-US" sz="1100" dirty="0">
              <a:gradFill flip="none" rotWithShape="1"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100000">
                    <a:schemeClr val="tx1">
                      <a:lumMod val="65000"/>
                      <a:lumOff val="35000"/>
                    </a:schemeClr>
                  </a:gs>
                </a:gsLst>
                <a:lin ang="16200000" scaled="1"/>
                <a:tileRect/>
              </a:gradFill>
              <a:latin typeface="+mn-ea"/>
              <a:sym typeface="Lato Regular" charset="0"/>
            </a:endParaRPr>
          </a:p>
        </p:txBody>
      </p:sp>
      <p:sp>
        <p:nvSpPr>
          <p:cNvPr id="44" name="Rectangle 7"/>
          <p:cNvSpPr>
            <a:spLocks/>
          </p:cNvSpPr>
          <p:nvPr/>
        </p:nvSpPr>
        <p:spPr bwMode="auto">
          <a:xfrm>
            <a:off x="4781348" y="3215002"/>
            <a:ext cx="2754812" cy="258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marL="171450" indent="-171450" algn="just">
              <a:spcBef>
                <a:spcPts val="1700"/>
              </a:spcBef>
              <a:buFont typeface="Arial" panose="020B0604020202020204" pitchFamily="34" charset="0"/>
              <a:buChar char="•"/>
            </a:pPr>
            <a:r>
              <a:rPr lang="en-US" altLang="ko-KR" sz="1100" dirty="0" smtClean="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65000"/>
                        <a:lumOff val="35000"/>
                      </a:schemeClr>
                    </a:gs>
                  </a:gsLst>
                  <a:lin ang="16200000" scaled="1"/>
                  <a:tileRect/>
                </a:gradFill>
                <a:latin typeface="+mn-ea"/>
                <a:sym typeface="Lato Regular" charset="0"/>
              </a:rPr>
              <a:t>Supporting supply and demand and those who return to farming, and assisting data convergence such as GIS</a:t>
            </a:r>
            <a:endParaRPr lang="en-US" sz="1100" dirty="0">
              <a:gradFill flip="none" rotWithShape="1"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100000">
                    <a:schemeClr val="tx1">
                      <a:lumMod val="65000"/>
                      <a:lumOff val="35000"/>
                    </a:schemeClr>
                  </a:gs>
                </a:gsLst>
                <a:lin ang="16200000" scaled="1"/>
                <a:tileRect/>
              </a:gradFill>
              <a:latin typeface="+mn-ea"/>
              <a:sym typeface="Lato Regular" charset="0"/>
            </a:endParaRPr>
          </a:p>
        </p:txBody>
      </p:sp>
      <p:sp>
        <p:nvSpPr>
          <p:cNvPr id="45" name="Rectangle 7"/>
          <p:cNvSpPr>
            <a:spLocks/>
          </p:cNvSpPr>
          <p:nvPr/>
        </p:nvSpPr>
        <p:spPr bwMode="auto">
          <a:xfrm>
            <a:off x="4781347" y="3784594"/>
            <a:ext cx="2826821" cy="186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marL="171450" indent="-171450" algn="just">
              <a:spcBef>
                <a:spcPts val="1700"/>
              </a:spcBef>
              <a:buFont typeface="Arial" panose="020B0604020202020204" pitchFamily="34" charset="0"/>
              <a:buChar char="•"/>
            </a:pPr>
            <a:r>
              <a:rPr lang="en-US" altLang="ko-KR" sz="1100" dirty="0" smtClean="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65000"/>
                        <a:lumOff val="35000"/>
                      </a:schemeClr>
                    </a:gs>
                  </a:gsLst>
                  <a:lin ang="16200000" scaled="1"/>
                  <a:tileRect/>
                </a:gradFill>
                <a:latin typeface="+mn-ea"/>
                <a:sym typeface="Lato Regular" charset="0"/>
              </a:rPr>
              <a:t>Identifying personalized services including analyzing kinds of crops and shipment</a:t>
            </a:r>
            <a:endParaRPr lang="en-US" sz="1100" dirty="0">
              <a:gradFill flip="none" rotWithShape="1"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100000">
                    <a:schemeClr val="tx1">
                      <a:lumMod val="65000"/>
                      <a:lumOff val="35000"/>
                    </a:schemeClr>
                  </a:gs>
                </a:gsLst>
                <a:lin ang="16200000" scaled="1"/>
                <a:tileRect/>
              </a:gradFill>
              <a:latin typeface="+mn-ea"/>
              <a:sym typeface="Lato Regular" charset="0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4908" y="2132856"/>
            <a:ext cx="2615411" cy="1798476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4908" y="4227486"/>
            <a:ext cx="2615411" cy="179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219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5183926" y="2780929"/>
            <a:ext cx="1824154" cy="7358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</a:pPr>
            <a:r>
              <a:rPr lang="en-US" altLang="ko-KR" sz="3200" spc="-300" dirty="0" smtClean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0"/>
                </a:gradFill>
                <a:latin typeface="+mn-ea"/>
              </a:rPr>
              <a:t>Thank You.</a:t>
            </a:r>
            <a:endParaRPr lang="en-US" altLang="ko-KR" sz="3200" spc="-300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0"/>
              </a:gradFill>
              <a:latin typeface="+mn-ea"/>
            </a:endParaRPr>
          </a:p>
        </p:txBody>
      </p:sp>
      <p:grpSp>
        <p:nvGrpSpPr>
          <p:cNvPr id="8" name="그룹 7"/>
          <p:cNvGrpSpPr/>
          <p:nvPr/>
        </p:nvGrpSpPr>
        <p:grpSpPr>
          <a:xfrm>
            <a:off x="1515312" y="6078099"/>
            <a:ext cx="9117193" cy="375237"/>
            <a:chOff x="372311" y="5769260"/>
            <a:chExt cx="9117193" cy="375237"/>
          </a:xfrm>
        </p:grpSpPr>
        <p:sp>
          <p:nvSpPr>
            <p:cNvPr id="9" name="직사각형 8"/>
            <p:cNvSpPr/>
            <p:nvPr/>
          </p:nvSpPr>
          <p:spPr>
            <a:xfrm>
              <a:off x="382655" y="5769260"/>
              <a:ext cx="45719" cy="2160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Noto Sans Korean Regular" pitchFamily="34" charset="-127"/>
                <a:ea typeface="Noto Sans Korean Regular" pitchFamily="34" charset="-127"/>
              </a:endParaRPr>
            </a:p>
          </p:txBody>
        </p:sp>
        <p:sp>
          <p:nvSpPr>
            <p:cNvPr id="11" name="직사각형 10"/>
            <p:cNvSpPr/>
            <p:nvPr/>
          </p:nvSpPr>
          <p:spPr>
            <a:xfrm flipV="1">
              <a:off x="372311" y="6108497"/>
              <a:ext cx="9117193" cy="36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7287" tIns="53643" rIns="107287" bIns="53643" rtlCol="0" anchor="ctr"/>
            <a:lstStyle/>
            <a:p>
              <a:pPr algn="ctr"/>
              <a:endParaRPr lang="ko-KR" altLang="en-US">
                <a:latin typeface="Noto Sans Korean Regular" pitchFamily="34" charset="-127"/>
                <a:ea typeface="Noto Sans Korean Regular" pitchFamily="34" charset="-127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525656" y="5301208"/>
            <a:ext cx="91068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 smtClean="0">
                <a:solidFill>
                  <a:schemeClr val="bg1"/>
                </a:solidFill>
                <a:latin typeface="+mn-ea"/>
              </a:rPr>
              <a:t>Kwon Mina, </a:t>
            </a:r>
            <a:r>
              <a:rPr lang="en-US" altLang="ko-KR" sz="1200" dirty="0">
                <a:solidFill>
                  <a:schemeClr val="bg1"/>
                </a:solidFill>
                <a:latin typeface="+mn-ea"/>
              </a:rPr>
              <a:t>(alsdk358@epis.or.kr</a:t>
            </a:r>
            <a:r>
              <a:rPr lang="en-US" altLang="ko-KR" sz="1200" dirty="0" smtClean="0">
                <a:solidFill>
                  <a:schemeClr val="bg1"/>
                </a:solidFill>
                <a:latin typeface="+mn-ea"/>
              </a:rPr>
              <a:t>)</a:t>
            </a:r>
            <a:endParaRPr lang="ko-KR" altLang="en-US" sz="1200" dirty="0">
              <a:solidFill>
                <a:schemeClr val="bg1"/>
              </a:solidFill>
              <a:latin typeface="+mn-ea"/>
            </a:endParaRPr>
          </a:p>
          <a:p>
            <a:r>
              <a:rPr lang="en-US" altLang="ko-KR" sz="1200" dirty="0" smtClean="0">
                <a:solidFill>
                  <a:schemeClr val="bg1"/>
                </a:solidFill>
                <a:latin typeface="+mn-ea"/>
              </a:rPr>
              <a:t>Smart Policy Management Section</a:t>
            </a:r>
          </a:p>
          <a:p>
            <a:r>
              <a:rPr lang="en-US" altLang="ko-KR" sz="1200" dirty="0" smtClean="0">
                <a:solidFill>
                  <a:schemeClr val="bg1"/>
                </a:solidFill>
                <a:latin typeface="+mn-ea"/>
              </a:rPr>
              <a:t>Korea Agency of Education, Promotion and Information Service in Food, Agriculture, Forestry and Fisheries</a:t>
            </a:r>
          </a:p>
          <a:p>
            <a:endParaRPr lang="en-US" altLang="ko-KR" sz="1200" dirty="0" smtClean="0">
              <a:solidFill>
                <a:schemeClr val="bg1"/>
              </a:solidFill>
              <a:latin typeface="+mn-ea"/>
            </a:endParaRPr>
          </a:p>
          <a:p>
            <a:r>
              <a:rPr lang="en-US" altLang="ko-KR" sz="1200" dirty="0" smtClean="0">
                <a:solidFill>
                  <a:schemeClr val="bg1"/>
                </a:solidFill>
                <a:latin typeface="+mn-ea"/>
              </a:rPr>
              <a:t>DATE: August 28, 2019</a:t>
            </a:r>
            <a:endParaRPr lang="ko-KR" altLang="en-US" sz="1200" dirty="0">
              <a:solidFill>
                <a:schemeClr val="bg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359381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19374" y="310926"/>
            <a:ext cx="1640944" cy="588465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en-US" altLang="ko-KR" sz="2400" b="1" spc="-200" dirty="0" smtClean="0">
                <a:gradFill>
                  <a:gsLst>
                    <a:gs pos="0">
                      <a:schemeClr val="accent3">
                        <a:lumMod val="75000"/>
                      </a:schemeClr>
                    </a:gs>
                    <a:gs pos="100000">
                      <a:schemeClr val="accent3">
                        <a:lumMod val="75000"/>
                      </a:schemeClr>
                    </a:gs>
                  </a:gsLst>
                  <a:lin ang="16200000" scaled="1"/>
                </a:gradFill>
                <a:latin typeface="+mn-ea"/>
              </a:rPr>
              <a:t>Contents</a:t>
            </a:r>
            <a:endParaRPr lang="ko-KR" altLang="en-US" sz="2400" b="1" spc="-200" dirty="0">
              <a:gradFill>
                <a:gsLst>
                  <a:gs pos="0">
                    <a:schemeClr val="accent3">
                      <a:lumMod val="75000"/>
                    </a:schemeClr>
                  </a:gs>
                  <a:gs pos="100000">
                    <a:schemeClr val="accent3">
                      <a:lumMod val="75000"/>
                    </a:schemeClr>
                  </a:gs>
                </a:gsLst>
                <a:lin ang="16200000" scaled="1"/>
              </a:gradFill>
              <a:latin typeface="+mn-ea"/>
            </a:endParaRPr>
          </a:p>
        </p:txBody>
      </p:sp>
      <p:sp>
        <p:nvSpPr>
          <p:cNvPr id="18" name="모서리가 둥근 직사각형 17"/>
          <p:cNvSpPr/>
          <p:nvPr/>
        </p:nvSpPr>
        <p:spPr>
          <a:xfrm>
            <a:off x="891382" y="838564"/>
            <a:ext cx="4594112" cy="3600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ko-KR" altLang="en-US">
              <a:latin typeface="Noto Sans Korean Regular" pitchFamily="34" charset="-127"/>
              <a:ea typeface="Noto Sans Korean Regular" pitchFamily="34" charset="-127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43739" y="1124745"/>
            <a:ext cx="6404389" cy="723887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spAutoFit/>
          </a:bodyPr>
          <a:lstStyle/>
          <a:p>
            <a:pPr>
              <a:lnSpc>
                <a:spcPct val="200000"/>
              </a:lnSpc>
              <a:spcBef>
                <a:spcPts val="600"/>
              </a:spcBef>
            </a:pPr>
            <a:r>
              <a:rPr lang="ko-KR" altLang="en-US" sz="2000" spc="-200" dirty="0">
                <a:gradFill>
                  <a:gsLst>
                    <a:gs pos="0">
                      <a:schemeClr val="accent4"/>
                    </a:gs>
                    <a:gs pos="100000">
                      <a:schemeClr val="accent4"/>
                    </a:gs>
                  </a:gsLst>
                  <a:lin ang="16200000" scaled="1"/>
                </a:gradFill>
                <a:latin typeface="+mn-ea"/>
              </a:rPr>
              <a:t>Ｉ</a:t>
            </a:r>
            <a:r>
              <a:rPr lang="en-US" altLang="ko-KR" sz="2000" spc="-200" dirty="0" smtClean="0">
                <a:gradFill>
                  <a:gsLst>
                    <a:gs pos="0">
                      <a:schemeClr val="accent4"/>
                    </a:gs>
                    <a:gs pos="100000">
                      <a:schemeClr val="accent4"/>
                    </a:gs>
                  </a:gsLst>
                  <a:lin ang="16200000" scaled="1"/>
                </a:gradFill>
                <a:latin typeface="+mn-ea"/>
              </a:rPr>
              <a:t>. Purpose of wholesale market price information service </a:t>
            </a:r>
            <a:endParaRPr lang="en-US" altLang="ko-KR" sz="2000" spc="-200" dirty="0">
              <a:gradFill>
                <a:gsLst>
                  <a:gs pos="0">
                    <a:schemeClr val="accent4"/>
                  </a:gs>
                  <a:gs pos="100000">
                    <a:schemeClr val="accent4"/>
                  </a:gs>
                </a:gsLst>
                <a:lin ang="16200000" scaled="1"/>
              </a:gradFill>
              <a:latin typeface="+mn-ea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43739" y="1944075"/>
            <a:ext cx="5900333" cy="723887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spAutoFit/>
          </a:bodyPr>
          <a:lstStyle/>
          <a:p>
            <a:pPr>
              <a:lnSpc>
                <a:spcPct val="200000"/>
              </a:lnSpc>
              <a:spcBef>
                <a:spcPts val="600"/>
              </a:spcBef>
            </a:pPr>
            <a:r>
              <a:rPr lang="en-US" altLang="ko-KR" sz="2000" spc="-200" dirty="0">
                <a:gradFill>
                  <a:gsLst>
                    <a:gs pos="0">
                      <a:schemeClr val="accent4"/>
                    </a:gs>
                    <a:gs pos="100000">
                      <a:schemeClr val="accent4"/>
                    </a:gs>
                  </a:gsLst>
                  <a:lin ang="16200000" scaled="1"/>
                </a:gradFill>
                <a:latin typeface="+mn-ea"/>
              </a:rPr>
              <a:t>Ⅱ</a:t>
            </a:r>
            <a:r>
              <a:rPr lang="en-US" altLang="ko-KR" sz="2000" spc="-200" dirty="0" smtClean="0">
                <a:gradFill>
                  <a:gsLst>
                    <a:gs pos="0">
                      <a:schemeClr val="accent4"/>
                    </a:gs>
                    <a:gs pos="100000">
                      <a:schemeClr val="accent4"/>
                    </a:gs>
                  </a:gsLst>
                  <a:lin ang="16200000" scaled="1"/>
                </a:gradFill>
                <a:latin typeface="+mn-ea"/>
              </a:rPr>
              <a:t>. Collection system of wholesale market price information </a:t>
            </a:r>
            <a:endParaRPr lang="ko-KR" altLang="en-US" sz="2000" spc="-200" dirty="0">
              <a:gradFill>
                <a:gsLst>
                  <a:gs pos="0">
                    <a:schemeClr val="accent4"/>
                  </a:gs>
                  <a:gs pos="100000">
                    <a:schemeClr val="accent4"/>
                  </a:gs>
                </a:gsLst>
                <a:lin ang="16200000" scaled="1"/>
              </a:gradFill>
              <a:latin typeface="+mn-ea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43739" y="2763405"/>
            <a:ext cx="5252261" cy="723887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spAutoFit/>
          </a:bodyPr>
          <a:lstStyle/>
          <a:p>
            <a:pPr>
              <a:lnSpc>
                <a:spcPct val="200000"/>
              </a:lnSpc>
              <a:spcBef>
                <a:spcPts val="600"/>
              </a:spcBef>
            </a:pPr>
            <a:r>
              <a:rPr lang="en-US" altLang="ko-KR" sz="2000" spc="-200" dirty="0">
                <a:gradFill>
                  <a:gsLst>
                    <a:gs pos="0">
                      <a:schemeClr val="accent4"/>
                    </a:gs>
                    <a:gs pos="100000">
                      <a:schemeClr val="accent4"/>
                    </a:gs>
                  </a:gsLst>
                  <a:lin ang="16200000" scaled="1"/>
                </a:gradFill>
                <a:latin typeface="+mn-ea"/>
              </a:rPr>
              <a:t>Ⅲ. </a:t>
            </a:r>
            <a:r>
              <a:rPr lang="en-US" altLang="ko-KR" sz="2000" spc="-200" dirty="0" smtClean="0">
                <a:gradFill>
                  <a:gsLst>
                    <a:gs pos="0">
                      <a:schemeClr val="accent4"/>
                    </a:gs>
                    <a:gs pos="100000">
                      <a:schemeClr val="accent4"/>
                    </a:gs>
                  </a:gsLst>
                  <a:lin ang="16200000" scaled="1"/>
                </a:gradFill>
                <a:latin typeface="+mn-ea"/>
              </a:rPr>
              <a:t>Use cases of wholesale market price information </a:t>
            </a:r>
            <a:endParaRPr lang="ko-KR" altLang="en-US" sz="2000" spc="-200" dirty="0">
              <a:gradFill>
                <a:gsLst>
                  <a:gs pos="0">
                    <a:schemeClr val="accent4"/>
                  </a:gs>
                  <a:gs pos="100000">
                    <a:schemeClr val="accent4"/>
                  </a:gs>
                </a:gsLst>
                <a:lin ang="16200000" scaled="1"/>
              </a:gradFill>
              <a:latin typeface="+mn-ea"/>
            </a:endParaRPr>
          </a:p>
        </p:txBody>
      </p:sp>
      <p:sp>
        <p:nvSpPr>
          <p:cNvPr id="6" name="직각 삼각형 5"/>
          <p:cNvSpPr/>
          <p:nvPr/>
        </p:nvSpPr>
        <p:spPr>
          <a:xfrm flipH="1">
            <a:off x="5015880" y="45720"/>
            <a:ext cx="7176119" cy="6304482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직사각형 20"/>
          <p:cNvSpPr/>
          <p:nvPr/>
        </p:nvSpPr>
        <p:spPr>
          <a:xfrm>
            <a:off x="0" y="1"/>
            <a:ext cx="12192000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ko-KR" altLang="en-US">
              <a:latin typeface="Noto Sans Korean Regular" pitchFamily="34" charset="-127"/>
              <a:ea typeface="Noto Sans Korean Regular" pitchFamily="34" charset="-127"/>
            </a:endParaRPr>
          </a:p>
        </p:txBody>
      </p:sp>
      <p:sp>
        <p:nvSpPr>
          <p:cNvPr id="26" name="직사각형 25"/>
          <p:cNvSpPr/>
          <p:nvPr/>
        </p:nvSpPr>
        <p:spPr>
          <a:xfrm>
            <a:off x="0" y="6361894"/>
            <a:ext cx="12191999" cy="49610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r>
              <a:rPr lang="en-US" altLang="ko-KR" sz="1200" dirty="0" smtClean="0">
                <a:latin typeface="+mn-ea"/>
              </a:rPr>
              <a:t>- 1 -</a:t>
            </a:r>
            <a:endParaRPr lang="ko-KR" altLang="en-US" sz="1200" dirty="0">
              <a:latin typeface="+mn-ea"/>
            </a:endParaRPr>
          </a:p>
        </p:txBody>
      </p:sp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6649" y="1469314"/>
            <a:ext cx="5888186" cy="4943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9587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모서리가 둥근 직사각형 12"/>
          <p:cNvSpPr/>
          <p:nvPr/>
        </p:nvSpPr>
        <p:spPr>
          <a:xfrm>
            <a:off x="891382" y="1196751"/>
            <a:ext cx="10461202" cy="794318"/>
          </a:xfrm>
          <a:prstGeom prst="roundRect">
            <a:avLst>
              <a:gd name="adj" fmla="val 890"/>
            </a:avLst>
          </a:prstGeom>
          <a:solidFill>
            <a:schemeClr val="bg1"/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sx="99000" sy="99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4" name="Rectangle 24"/>
          <p:cNvSpPr>
            <a:spLocks/>
          </p:cNvSpPr>
          <p:nvPr/>
        </p:nvSpPr>
        <p:spPr bwMode="auto">
          <a:xfrm>
            <a:off x="1369454" y="1266439"/>
            <a:ext cx="9551081" cy="672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ctr">
              <a:lnSpc>
                <a:spcPct val="120000"/>
              </a:lnSpc>
              <a:spcBef>
                <a:spcPts val="600"/>
              </a:spcBef>
            </a:pPr>
            <a:r>
              <a:rPr lang="en-US" altLang="ko-KR" sz="1800" b="1" dirty="0" smtClean="0">
                <a:gradFill>
                  <a:gsLst>
                    <a:gs pos="0">
                      <a:schemeClr val="accent4"/>
                    </a:gs>
                    <a:gs pos="100000">
                      <a:schemeClr val="accent4"/>
                    </a:gs>
                  </a:gsLst>
                  <a:lin ang="16200000" scaled="1"/>
                </a:gradFill>
                <a:latin typeface="+mn-ea"/>
                <a:sym typeface="Lato Regular" charset="0"/>
              </a:rPr>
              <a:t>To enhance farmer’s bargaining power in the market and support decision making on shipment by opening the trade information on wholesale market</a:t>
            </a:r>
          </a:p>
        </p:txBody>
      </p:sp>
      <p:sp>
        <p:nvSpPr>
          <p:cNvPr id="49" name="AutoShape 8"/>
          <p:cNvSpPr>
            <a:spLocks/>
          </p:cNvSpPr>
          <p:nvPr/>
        </p:nvSpPr>
        <p:spPr bwMode="auto">
          <a:xfrm rot="10800000">
            <a:off x="3647727" y="1995597"/>
            <a:ext cx="5035549" cy="151725"/>
          </a:xfrm>
          <a:prstGeom prst="triangle">
            <a:avLst>
              <a:gd name="adj" fmla="val 49558"/>
            </a:avLst>
          </a:prstGeom>
          <a:solidFill>
            <a:schemeClr val="bg1">
              <a:lumMod val="85000"/>
              <a:alpha val="79999"/>
            </a:schemeClr>
          </a:solidFill>
          <a:ln w="25400" cap="flat">
            <a:solidFill>
              <a:schemeClr val="tx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0" tIns="0" rIns="0" bIns="0"/>
          <a:lstStyle/>
          <a:p>
            <a:endParaRPr lang="es-ES" sz="1100">
              <a:latin typeface="Noto Sans Korean Bold" pitchFamily="34" charset="-127"/>
              <a:ea typeface="Noto Sans Korean Bold" pitchFamily="34" charset="-127"/>
            </a:endParaRPr>
          </a:p>
        </p:txBody>
      </p:sp>
      <p:sp>
        <p:nvSpPr>
          <p:cNvPr id="18" name="모서리가 둥근 직사각형 17"/>
          <p:cNvSpPr/>
          <p:nvPr/>
        </p:nvSpPr>
        <p:spPr>
          <a:xfrm>
            <a:off x="891382" y="838564"/>
            <a:ext cx="4594112" cy="3600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ko-KR" altLang="en-US">
              <a:latin typeface="Noto Sans Korean Regular" pitchFamily="34" charset="-127"/>
              <a:ea typeface="Noto Sans Korean Regular" pitchFamily="34" charset="-127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42360" y="114677"/>
            <a:ext cx="5541672" cy="723887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spAutoFit/>
          </a:bodyPr>
          <a:lstStyle/>
          <a:p>
            <a:pPr>
              <a:lnSpc>
                <a:spcPct val="200000"/>
              </a:lnSpc>
              <a:spcBef>
                <a:spcPts val="600"/>
              </a:spcBef>
            </a:pPr>
            <a:r>
              <a:rPr lang="ko-KR" altLang="en-US" sz="2000" spc="-200" dirty="0">
                <a:gradFill>
                  <a:gsLst>
                    <a:gs pos="0">
                      <a:schemeClr val="accent4"/>
                    </a:gs>
                    <a:gs pos="100000">
                      <a:schemeClr val="accent4"/>
                    </a:gs>
                  </a:gsLst>
                  <a:lin ang="16200000" scaled="1"/>
                </a:gradFill>
                <a:latin typeface="+mn-ea"/>
              </a:rPr>
              <a:t>Ｉ</a:t>
            </a:r>
            <a:r>
              <a:rPr lang="en-US" altLang="ko-KR" sz="2000" spc="-200" dirty="0" smtClean="0">
                <a:gradFill>
                  <a:gsLst>
                    <a:gs pos="0">
                      <a:schemeClr val="accent4"/>
                    </a:gs>
                    <a:gs pos="100000">
                      <a:schemeClr val="accent4"/>
                    </a:gs>
                  </a:gsLst>
                  <a:lin ang="16200000" scaled="1"/>
                </a:gradFill>
                <a:latin typeface="+mn-ea"/>
              </a:rPr>
              <a:t>. Purpose of wholesale market price information service</a:t>
            </a:r>
            <a:endParaRPr lang="en-US" altLang="ko-KR" sz="2000" spc="-200" dirty="0">
              <a:gradFill>
                <a:gsLst>
                  <a:gs pos="0">
                    <a:schemeClr val="accent4"/>
                  </a:gs>
                  <a:gs pos="100000">
                    <a:schemeClr val="accent4"/>
                  </a:gs>
                </a:gsLst>
                <a:lin ang="16200000" scaled="1"/>
              </a:gradFill>
              <a:latin typeface="+mn-ea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0" y="1"/>
            <a:ext cx="12192000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ko-KR" altLang="en-US">
              <a:latin typeface="Noto Sans Korean Regular" pitchFamily="34" charset="-127"/>
              <a:ea typeface="Noto Sans Korean Regular" pitchFamily="34" charset="-127"/>
            </a:endParaRPr>
          </a:p>
        </p:txBody>
      </p:sp>
      <p:sp>
        <p:nvSpPr>
          <p:cNvPr id="26" name="직사각형 25"/>
          <p:cNvSpPr/>
          <p:nvPr/>
        </p:nvSpPr>
        <p:spPr>
          <a:xfrm>
            <a:off x="0" y="6361894"/>
            <a:ext cx="12191999" cy="49610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r>
              <a:rPr lang="en-US" altLang="ko-KR" sz="1200" dirty="0" smtClean="0">
                <a:latin typeface="+mn-ea"/>
              </a:rPr>
              <a:t>- 2 -</a:t>
            </a:r>
            <a:endParaRPr lang="ko-KR" altLang="en-US" sz="1200" dirty="0">
              <a:latin typeface="+mn-ea"/>
            </a:endParaRPr>
          </a:p>
        </p:txBody>
      </p:sp>
      <p:sp>
        <p:nvSpPr>
          <p:cNvPr id="51" name="모서리가 둥근 직사각형 50"/>
          <p:cNvSpPr/>
          <p:nvPr/>
        </p:nvSpPr>
        <p:spPr>
          <a:xfrm>
            <a:off x="891382" y="2202016"/>
            <a:ext cx="5132610" cy="4035296"/>
          </a:xfrm>
          <a:prstGeom prst="roundRect">
            <a:avLst>
              <a:gd name="adj" fmla="val 890"/>
            </a:avLst>
          </a:prstGeom>
          <a:solidFill>
            <a:schemeClr val="bg1"/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sx="99000" sy="99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2" name="Rectangle 24"/>
          <p:cNvSpPr>
            <a:spLocks/>
          </p:cNvSpPr>
          <p:nvPr/>
        </p:nvSpPr>
        <p:spPr bwMode="auto">
          <a:xfrm>
            <a:off x="1105926" y="2271905"/>
            <a:ext cx="4838789" cy="765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just">
              <a:spcBef>
                <a:spcPts val="600"/>
              </a:spcBef>
            </a:pPr>
            <a:r>
              <a:rPr lang="en-US" altLang="ko-KR" sz="1600" b="1" dirty="0" smtClean="0">
                <a:gradFill>
                  <a:gsLst>
                    <a:gs pos="0">
                      <a:schemeClr val="accent4"/>
                    </a:gs>
                    <a:gs pos="100000">
                      <a:schemeClr val="accent4"/>
                    </a:gs>
                  </a:gsLst>
                  <a:lin ang="16200000" scaled="1"/>
                </a:gradFill>
                <a:latin typeface="+mn-ea"/>
                <a:sym typeface="Lato Regular" charset="0"/>
              </a:rPr>
              <a:t>Functions of public agricultural wholesale market </a:t>
            </a:r>
            <a:endParaRPr lang="en-US" sz="1600" b="1" dirty="0">
              <a:gradFill>
                <a:gsLst>
                  <a:gs pos="0">
                    <a:schemeClr val="accent4"/>
                  </a:gs>
                  <a:gs pos="100000">
                    <a:schemeClr val="accent4"/>
                  </a:gs>
                </a:gsLst>
                <a:lin ang="16200000" scaled="1"/>
              </a:gradFill>
              <a:latin typeface="+mn-ea"/>
              <a:sym typeface="Lato Regular" charset="0"/>
            </a:endParaRPr>
          </a:p>
        </p:txBody>
      </p:sp>
      <p:sp>
        <p:nvSpPr>
          <p:cNvPr id="53" name="직사각형 52"/>
          <p:cNvSpPr/>
          <p:nvPr/>
        </p:nvSpPr>
        <p:spPr>
          <a:xfrm>
            <a:off x="1035722" y="2790214"/>
            <a:ext cx="4340198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ko-KR" altLang="en-US" sz="1200" b="1" dirty="0" smtClean="0">
                <a:gradFill flip="none" rotWithShape="1">
                  <a:gsLst>
                    <a:gs pos="0">
                      <a:prstClr val="black">
                        <a:lumMod val="65000"/>
                        <a:lumOff val="35000"/>
                      </a:prstClr>
                    </a:gs>
                    <a:gs pos="100000">
                      <a:prstClr val="black">
                        <a:lumMod val="65000"/>
                        <a:lumOff val="35000"/>
                      </a:prstClr>
                    </a:gs>
                  </a:gsLst>
                  <a:lin ang="16200000" scaled="1"/>
                  <a:tileRect/>
                </a:gradFill>
                <a:latin typeface="+mn-ea"/>
                <a:sym typeface="Lato Regular" charset="0"/>
              </a:rPr>
              <a:t>① </a:t>
            </a:r>
            <a:r>
              <a:rPr lang="en-US" altLang="ko-KR" sz="1200" b="1" dirty="0" smtClean="0">
                <a:gradFill flip="none" rotWithShape="1">
                  <a:gsLst>
                    <a:gs pos="0">
                      <a:prstClr val="black">
                        <a:lumMod val="65000"/>
                        <a:lumOff val="35000"/>
                      </a:prstClr>
                    </a:gs>
                    <a:gs pos="100000">
                      <a:prstClr val="black">
                        <a:lumMod val="65000"/>
                        <a:lumOff val="35000"/>
                      </a:prstClr>
                    </a:gs>
                  </a:gsLst>
                  <a:lin ang="16200000" scaled="1"/>
                  <a:tileRect/>
                </a:gradFill>
                <a:latin typeface="+mn-ea"/>
                <a:sym typeface="Lato Regular" charset="0"/>
              </a:rPr>
              <a:t>Commercial distribution</a:t>
            </a:r>
            <a:endParaRPr lang="en-US" altLang="ko-KR" sz="1200" b="1" dirty="0">
              <a:gradFill flip="none" rotWithShape="1">
                <a:gsLst>
                  <a:gs pos="0">
                    <a:prstClr val="black">
                      <a:lumMod val="65000"/>
                      <a:lumOff val="35000"/>
                    </a:prstClr>
                  </a:gs>
                  <a:gs pos="100000">
                    <a:prstClr val="black">
                      <a:lumMod val="65000"/>
                      <a:lumOff val="35000"/>
                    </a:prstClr>
                  </a:gs>
                </a:gsLst>
                <a:lin ang="16200000" scaled="1"/>
                <a:tileRect/>
              </a:gradFill>
              <a:latin typeface="+mn-ea"/>
              <a:sym typeface="Lato Regular" charset="0"/>
            </a:endParaRPr>
          </a:p>
          <a:p>
            <a:pPr algn="just">
              <a:spcBef>
                <a:spcPts val="600"/>
              </a:spcBef>
            </a:pPr>
            <a:r>
              <a:rPr lang="en-US" altLang="ko-KR" sz="1200" dirty="0" smtClean="0">
                <a:gradFill flip="none" rotWithShape="1">
                  <a:gsLst>
                    <a:gs pos="0">
                      <a:prstClr val="black">
                        <a:lumMod val="65000"/>
                        <a:lumOff val="35000"/>
                      </a:prstClr>
                    </a:gs>
                    <a:gs pos="100000">
                      <a:prstClr val="black">
                        <a:lumMod val="65000"/>
                        <a:lumOff val="35000"/>
                      </a:prstClr>
                    </a:gs>
                  </a:gsLst>
                  <a:lin ang="16200000" scaled="1"/>
                  <a:tileRect/>
                </a:gradFill>
                <a:latin typeface="+mn-ea"/>
                <a:sym typeface="Lato Regular" charset="0"/>
              </a:rPr>
              <a:t>  - Forming price of agricultural product dealing, price settlement, financial function, and risk bearing </a:t>
            </a:r>
          </a:p>
          <a:p>
            <a:pPr algn="just">
              <a:spcBef>
                <a:spcPts val="600"/>
              </a:spcBef>
            </a:pPr>
            <a:endParaRPr lang="en-US" altLang="ko-KR" sz="1200" dirty="0">
              <a:gradFill flip="none" rotWithShape="1">
                <a:gsLst>
                  <a:gs pos="0">
                    <a:prstClr val="black">
                      <a:lumMod val="65000"/>
                      <a:lumOff val="35000"/>
                    </a:prstClr>
                  </a:gs>
                  <a:gs pos="100000">
                    <a:prstClr val="black">
                      <a:lumMod val="65000"/>
                      <a:lumOff val="35000"/>
                    </a:prstClr>
                  </a:gs>
                </a:gsLst>
                <a:lin ang="16200000" scaled="1"/>
                <a:tileRect/>
              </a:gradFill>
              <a:latin typeface="+mn-ea"/>
              <a:sym typeface="Lato Regular" charset="0"/>
            </a:endParaRPr>
          </a:p>
          <a:p>
            <a:pPr algn="just">
              <a:spcBef>
                <a:spcPts val="600"/>
              </a:spcBef>
            </a:pPr>
            <a:r>
              <a:rPr lang="ko-KR" altLang="en-US" sz="1200" b="1" dirty="0" smtClean="0">
                <a:gradFill flip="none" rotWithShape="1">
                  <a:gsLst>
                    <a:gs pos="0">
                      <a:prstClr val="black">
                        <a:lumMod val="65000"/>
                        <a:lumOff val="35000"/>
                      </a:prstClr>
                    </a:gs>
                    <a:gs pos="100000">
                      <a:prstClr val="black">
                        <a:lumMod val="65000"/>
                        <a:lumOff val="35000"/>
                      </a:prstClr>
                    </a:gs>
                  </a:gsLst>
                  <a:lin ang="16200000" scaled="1"/>
                  <a:tileRect/>
                </a:gradFill>
                <a:latin typeface="+mn-ea"/>
                <a:sym typeface="Lato Regular" charset="0"/>
              </a:rPr>
              <a:t>② </a:t>
            </a:r>
            <a:r>
              <a:rPr lang="en-US" altLang="ko-KR" sz="1200" b="1" dirty="0" smtClean="0">
                <a:gradFill flip="none" rotWithShape="1">
                  <a:gsLst>
                    <a:gs pos="0">
                      <a:prstClr val="black">
                        <a:lumMod val="65000"/>
                        <a:lumOff val="35000"/>
                      </a:prstClr>
                    </a:gs>
                    <a:gs pos="100000">
                      <a:prstClr val="black">
                        <a:lumMod val="65000"/>
                        <a:lumOff val="35000"/>
                      </a:prstClr>
                    </a:gs>
                  </a:gsLst>
                  <a:lin ang="16200000" scaled="1"/>
                  <a:tileRect/>
                </a:gradFill>
                <a:latin typeface="+mn-ea"/>
                <a:sym typeface="Lato Regular" charset="0"/>
              </a:rPr>
              <a:t>Physical distribution </a:t>
            </a:r>
          </a:p>
          <a:p>
            <a:pPr algn="just">
              <a:spcBef>
                <a:spcPts val="600"/>
              </a:spcBef>
            </a:pPr>
            <a:r>
              <a:rPr lang="en-US" altLang="ko-KR" sz="1200" dirty="0">
                <a:gradFill flip="none" rotWithShape="1">
                  <a:gsLst>
                    <a:gs pos="0">
                      <a:prstClr val="black">
                        <a:lumMod val="65000"/>
                        <a:lumOff val="35000"/>
                      </a:prstClr>
                    </a:gs>
                    <a:gs pos="100000">
                      <a:prstClr val="black">
                        <a:lumMod val="65000"/>
                        <a:lumOff val="35000"/>
                      </a:prstClr>
                    </a:gs>
                  </a:gsLst>
                  <a:lin ang="16200000" scaled="1"/>
                  <a:tileRect/>
                </a:gradFill>
                <a:latin typeface="+mn-ea"/>
                <a:sym typeface="Lato Regular" charset="0"/>
              </a:rPr>
              <a:t> </a:t>
            </a:r>
            <a:r>
              <a:rPr lang="en-US" altLang="ko-KR" sz="1200" dirty="0" smtClean="0">
                <a:gradFill flip="none" rotWithShape="1">
                  <a:gsLst>
                    <a:gs pos="0">
                      <a:prstClr val="black">
                        <a:lumMod val="65000"/>
                        <a:lumOff val="35000"/>
                      </a:prstClr>
                    </a:gs>
                    <a:gs pos="100000">
                      <a:prstClr val="black">
                        <a:lumMod val="65000"/>
                        <a:lumOff val="35000"/>
                      </a:prstClr>
                    </a:gs>
                  </a:gsLst>
                  <a:lin ang="16200000" scaled="1"/>
                  <a:tileRect/>
                </a:gradFill>
                <a:latin typeface="+mn-ea"/>
                <a:sym typeface="Lato Regular" charset="0"/>
              </a:rPr>
              <a:t> - Collecting, circulating, storing, conserving, loading and unloading, and transporting agricultural product  </a:t>
            </a:r>
          </a:p>
          <a:p>
            <a:pPr algn="just">
              <a:spcBef>
                <a:spcPts val="600"/>
              </a:spcBef>
            </a:pPr>
            <a:endParaRPr lang="en-US" altLang="ko-KR" sz="1200" dirty="0">
              <a:gradFill flip="none" rotWithShape="1">
                <a:gsLst>
                  <a:gs pos="0">
                    <a:prstClr val="black">
                      <a:lumMod val="65000"/>
                      <a:lumOff val="35000"/>
                    </a:prstClr>
                  </a:gs>
                  <a:gs pos="100000">
                    <a:prstClr val="black">
                      <a:lumMod val="65000"/>
                      <a:lumOff val="35000"/>
                    </a:prstClr>
                  </a:gs>
                </a:gsLst>
                <a:lin ang="16200000" scaled="1"/>
                <a:tileRect/>
              </a:gradFill>
              <a:latin typeface="+mn-ea"/>
              <a:sym typeface="Lato Regular" charset="0"/>
            </a:endParaRPr>
          </a:p>
          <a:p>
            <a:pPr algn="just">
              <a:spcBef>
                <a:spcPts val="600"/>
              </a:spcBef>
            </a:pPr>
            <a:r>
              <a:rPr lang="ko-KR" altLang="en-US" sz="1200" b="1" dirty="0" smtClean="0">
                <a:solidFill>
                  <a:srgbClr val="4A66AC"/>
                </a:solidFill>
                <a:latin typeface="+mn-ea"/>
                <a:sym typeface="Lato Regular" charset="0"/>
              </a:rPr>
              <a:t>③ </a:t>
            </a:r>
            <a:r>
              <a:rPr lang="en-US" altLang="ko-KR" sz="1200" b="1" dirty="0" smtClean="0">
                <a:solidFill>
                  <a:srgbClr val="4A66AC"/>
                </a:solidFill>
                <a:latin typeface="+mn-ea"/>
                <a:sym typeface="Lato Regular" charset="0"/>
              </a:rPr>
              <a:t>Distribution information</a:t>
            </a:r>
          </a:p>
          <a:p>
            <a:pPr algn="just">
              <a:spcBef>
                <a:spcPts val="600"/>
              </a:spcBef>
            </a:pPr>
            <a:r>
              <a:rPr lang="en-US" altLang="ko-KR" sz="1200" dirty="0">
                <a:solidFill>
                  <a:srgbClr val="4A66AC"/>
                </a:solidFill>
                <a:latin typeface="+mn-ea"/>
                <a:sym typeface="Lato Regular" charset="0"/>
              </a:rPr>
              <a:t> </a:t>
            </a:r>
            <a:r>
              <a:rPr lang="en-US" altLang="ko-KR" sz="1200" dirty="0" smtClean="0">
                <a:solidFill>
                  <a:srgbClr val="4A66AC"/>
                </a:solidFill>
                <a:latin typeface="+mn-ea"/>
                <a:sym typeface="Lato Regular" charset="0"/>
              </a:rPr>
              <a:t> - Collecting and distributing market trends, price info, etc. </a:t>
            </a:r>
          </a:p>
          <a:p>
            <a:pPr algn="just">
              <a:spcBef>
                <a:spcPts val="600"/>
              </a:spcBef>
            </a:pPr>
            <a:endParaRPr lang="en-US" altLang="ko-KR" sz="1200" dirty="0">
              <a:gradFill flip="none" rotWithShape="1">
                <a:gsLst>
                  <a:gs pos="0">
                    <a:prstClr val="black">
                      <a:lumMod val="65000"/>
                      <a:lumOff val="35000"/>
                    </a:prstClr>
                  </a:gs>
                  <a:gs pos="100000">
                    <a:prstClr val="black">
                      <a:lumMod val="65000"/>
                      <a:lumOff val="35000"/>
                    </a:prstClr>
                  </a:gs>
                </a:gsLst>
                <a:lin ang="16200000" scaled="1"/>
                <a:tileRect/>
              </a:gradFill>
              <a:latin typeface="+mn-ea"/>
              <a:sym typeface="Lato Regular" charset="0"/>
            </a:endParaRPr>
          </a:p>
          <a:p>
            <a:pPr algn="just">
              <a:spcBef>
                <a:spcPts val="600"/>
              </a:spcBef>
            </a:pPr>
            <a:r>
              <a:rPr lang="ko-KR" altLang="en-US" sz="1200" b="1" dirty="0" smtClean="0">
                <a:gradFill flip="none" rotWithShape="1">
                  <a:gsLst>
                    <a:gs pos="0">
                      <a:prstClr val="black">
                        <a:lumMod val="65000"/>
                        <a:lumOff val="35000"/>
                      </a:prstClr>
                    </a:gs>
                    <a:gs pos="100000">
                      <a:prstClr val="black">
                        <a:lumMod val="65000"/>
                        <a:lumOff val="35000"/>
                      </a:prstClr>
                    </a:gs>
                  </a:gsLst>
                  <a:lin ang="16200000" scaled="1"/>
                  <a:tileRect/>
                </a:gradFill>
                <a:latin typeface="+mn-ea"/>
                <a:sym typeface="Lato Regular" charset="0"/>
              </a:rPr>
              <a:t>④ </a:t>
            </a:r>
            <a:r>
              <a:rPr lang="en-US" altLang="ko-KR" sz="1200" b="1" dirty="0" smtClean="0">
                <a:gradFill flip="none" rotWithShape="1">
                  <a:gsLst>
                    <a:gs pos="0">
                      <a:prstClr val="black">
                        <a:lumMod val="65000"/>
                        <a:lumOff val="35000"/>
                      </a:prstClr>
                    </a:gs>
                    <a:gs pos="100000">
                      <a:prstClr val="black">
                        <a:lumMod val="65000"/>
                        <a:lumOff val="35000"/>
                      </a:prstClr>
                    </a:gs>
                  </a:gsLst>
                  <a:lin ang="16200000" scaled="1"/>
                  <a:tileRect/>
                </a:gradFill>
                <a:latin typeface="+mn-ea"/>
                <a:sym typeface="Lato Regular" charset="0"/>
              </a:rPr>
              <a:t>Supply and demand control</a:t>
            </a:r>
          </a:p>
          <a:p>
            <a:pPr algn="just">
              <a:spcBef>
                <a:spcPts val="600"/>
              </a:spcBef>
            </a:pPr>
            <a:r>
              <a:rPr lang="en-US" altLang="ko-KR" sz="1200" dirty="0">
                <a:gradFill flip="none" rotWithShape="1">
                  <a:gsLst>
                    <a:gs pos="0">
                      <a:prstClr val="black">
                        <a:lumMod val="65000"/>
                        <a:lumOff val="35000"/>
                      </a:prstClr>
                    </a:gs>
                    <a:gs pos="100000">
                      <a:prstClr val="black">
                        <a:lumMod val="65000"/>
                        <a:lumOff val="35000"/>
                      </a:prstClr>
                    </a:gs>
                  </a:gsLst>
                  <a:lin ang="16200000" scaled="1"/>
                  <a:tileRect/>
                </a:gradFill>
                <a:latin typeface="+mn-ea"/>
                <a:sym typeface="Lato Regular" charset="0"/>
              </a:rPr>
              <a:t> </a:t>
            </a:r>
            <a:r>
              <a:rPr lang="en-US" altLang="ko-KR" sz="1200" dirty="0" smtClean="0">
                <a:gradFill flip="none" rotWithShape="1">
                  <a:gsLst>
                    <a:gs pos="0">
                      <a:prstClr val="black">
                        <a:lumMod val="65000"/>
                        <a:lumOff val="35000"/>
                      </a:prstClr>
                    </a:gs>
                    <a:gs pos="100000">
                      <a:prstClr val="black">
                        <a:lumMod val="65000"/>
                        <a:lumOff val="35000"/>
                      </a:prstClr>
                    </a:gs>
                  </a:gsLst>
                  <a:lin ang="16200000" scaled="1"/>
                  <a:tileRect/>
                </a:gradFill>
                <a:latin typeface="+mn-ea"/>
                <a:sym typeface="Lato Regular" charset="0"/>
              </a:rPr>
              <a:t> - Controlling supply and price by taking in or out the agricultural product</a:t>
            </a:r>
            <a:r>
              <a:rPr lang="ko-KR" altLang="en-US" sz="1200" dirty="0" smtClean="0">
                <a:gradFill flip="none" rotWithShape="1">
                  <a:gsLst>
                    <a:gs pos="0">
                      <a:prstClr val="black">
                        <a:lumMod val="65000"/>
                        <a:lumOff val="35000"/>
                      </a:prstClr>
                    </a:gs>
                    <a:gs pos="100000">
                      <a:prstClr val="black">
                        <a:lumMod val="65000"/>
                        <a:lumOff val="35000"/>
                      </a:prstClr>
                    </a:gs>
                  </a:gsLst>
                  <a:lin ang="16200000" scaled="1"/>
                  <a:tileRect/>
                </a:gradFill>
                <a:latin typeface="+mn-ea"/>
                <a:sym typeface="Lato Regular" charset="0"/>
              </a:rPr>
              <a:t> </a:t>
            </a:r>
            <a:endParaRPr lang="en-US" altLang="ko-KR" sz="1200" dirty="0">
              <a:gradFill flip="none" rotWithShape="1">
                <a:gsLst>
                  <a:gs pos="0">
                    <a:prstClr val="black">
                      <a:lumMod val="65000"/>
                      <a:lumOff val="35000"/>
                    </a:prstClr>
                  </a:gs>
                  <a:gs pos="100000">
                    <a:prstClr val="black">
                      <a:lumMod val="65000"/>
                      <a:lumOff val="35000"/>
                    </a:prstClr>
                  </a:gs>
                </a:gsLst>
                <a:lin ang="16200000" scaled="1"/>
                <a:tileRect/>
              </a:gradFill>
              <a:latin typeface="+mn-ea"/>
              <a:sym typeface="Lato Regular" charset="0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911424" y="4725144"/>
            <a:ext cx="5112568" cy="576064"/>
          </a:xfrm>
          <a:prstGeom prst="rect">
            <a:avLst/>
          </a:prstGeom>
          <a:solidFill>
            <a:schemeClr val="accent2">
              <a:lumMod val="20000"/>
              <a:lumOff val="80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8331" y="2202264"/>
            <a:ext cx="5472285" cy="3822295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8464322" y="2444410"/>
            <a:ext cx="3478709" cy="461665"/>
          </a:xfrm>
          <a:prstGeom prst="rect">
            <a:avLst/>
          </a:prstGeom>
          <a:solidFill>
            <a:schemeClr val="accent2">
              <a:lumMod val="20000"/>
              <a:lumOff val="80000"/>
              <a:alpha val="3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200" b="1" dirty="0" smtClean="0">
                <a:solidFill>
                  <a:srgbClr val="4A66AC"/>
                </a:solidFill>
              </a:rPr>
              <a:t>Distribution channel of fruits and vegetables</a:t>
            </a:r>
          </a:p>
          <a:p>
            <a:r>
              <a:rPr lang="en-US" altLang="ko-KR" sz="1200" b="1" dirty="0" smtClean="0">
                <a:solidFill>
                  <a:srgbClr val="4A66AC"/>
                </a:solidFill>
              </a:rPr>
              <a:t>in 2017 (Jan. 2019)</a:t>
            </a:r>
            <a:endParaRPr lang="ko-KR" altLang="en-US" sz="1200" b="1" dirty="0">
              <a:solidFill>
                <a:srgbClr val="4A66AC"/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8098923" y="3720302"/>
            <a:ext cx="1237437" cy="860826"/>
          </a:xfrm>
          <a:prstGeom prst="rect">
            <a:avLst/>
          </a:prstGeom>
          <a:solidFill>
            <a:schemeClr val="accent2">
              <a:lumMod val="20000"/>
              <a:lumOff val="80000"/>
              <a:alpha val="35000"/>
            </a:schemeClr>
          </a:solidFill>
          <a:ln w="12700">
            <a:solidFill>
              <a:srgbClr val="4A66A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53930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직사각형 72"/>
          <p:cNvSpPr/>
          <p:nvPr/>
        </p:nvSpPr>
        <p:spPr>
          <a:xfrm>
            <a:off x="6324796" y="2204226"/>
            <a:ext cx="4834363" cy="1009577"/>
          </a:xfrm>
          <a:prstGeom prst="rect">
            <a:avLst/>
          </a:prstGeom>
          <a:solidFill>
            <a:schemeClr val="accent2">
              <a:lumMod val="20000"/>
              <a:lumOff val="80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4" name="TextBox 73"/>
          <p:cNvSpPr txBox="1"/>
          <p:nvPr/>
        </p:nvSpPr>
        <p:spPr>
          <a:xfrm>
            <a:off x="6315083" y="2204864"/>
            <a:ext cx="48440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 smtClean="0">
                <a:solidFill>
                  <a:srgbClr val="4A66AC"/>
                </a:solidFill>
              </a:rPr>
              <a:t>60% of fruits and vegetables are traded through wholesale market in Korea</a:t>
            </a:r>
          </a:p>
          <a:p>
            <a:pPr algn="ctr"/>
            <a:r>
              <a:rPr lang="en-US" altLang="ko-KR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Auctioning price in the wholesale market is useful as a big data in the distribution of agricultural product </a:t>
            </a:r>
            <a:r>
              <a:rPr lang="ko-KR" alt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endParaRPr lang="ko-KR" alt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3" name="모서리가 둥근 직사각형 12"/>
          <p:cNvSpPr/>
          <p:nvPr/>
        </p:nvSpPr>
        <p:spPr>
          <a:xfrm>
            <a:off x="891382" y="1196751"/>
            <a:ext cx="10461202" cy="794318"/>
          </a:xfrm>
          <a:prstGeom prst="roundRect">
            <a:avLst>
              <a:gd name="adj" fmla="val 890"/>
            </a:avLst>
          </a:prstGeom>
          <a:solidFill>
            <a:schemeClr val="bg1"/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sx="99000" sy="99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4" name="Rectangle 24"/>
          <p:cNvSpPr>
            <a:spLocks/>
          </p:cNvSpPr>
          <p:nvPr/>
        </p:nvSpPr>
        <p:spPr bwMode="auto">
          <a:xfrm>
            <a:off x="1369454" y="1266439"/>
            <a:ext cx="9551081" cy="672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ctr">
              <a:lnSpc>
                <a:spcPct val="120000"/>
              </a:lnSpc>
              <a:spcBef>
                <a:spcPts val="600"/>
              </a:spcBef>
            </a:pPr>
            <a:r>
              <a:rPr lang="en-US" altLang="ko-KR" sz="1800" b="1" dirty="0" smtClean="0">
                <a:gradFill>
                  <a:gsLst>
                    <a:gs pos="0">
                      <a:schemeClr val="accent4"/>
                    </a:gs>
                    <a:gs pos="100000">
                      <a:schemeClr val="accent4"/>
                    </a:gs>
                  </a:gsLst>
                  <a:lin ang="16200000" scaled="1"/>
                </a:gradFill>
                <a:latin typeface="+mn-ea"/>
                <a:sym typeface="Lato Regular" charset="0"/>
              </a:rPr>
              <a:t>To enhance farmer’s bargaining power in the market and support decision making on shipment by opening the trade information on wholesale market</a:t>
            </a:r>
          </a:p>
        </p:txBody>
      </p:sp>
      <p:sp>
        <p:nvSpPr>
          <p:cNvPr id="49" name="AutoShape 8"/>
          <p:cNvSpPr>
            <a:spLocks/>
          </p:cNvSpPr>
          <p:nvPr/>
        </p:nvSpPr>
        <p:spPr bwMode="auto">
          <a:xfrm rot="10800000">
            <a:off x="3647727" y="1995597"/>
            <a:ext cx="5035549" cy="151725"/>
          </a:xfrm>
          <a:prstGeom prst="triangle">
            <a:avLst>
              <a:gd name="adj" fmla="val 49558"/>
            </a:avLst>
          </a:prstGeom>
          <a:solidFill>
            <a:schemeClr val="bg1">
              <a:lumMod val="85000"/>
              <a:alpha val="79999"/>
            </a:schemeClr>
          </a:solidFill>
          <a:ln w="25400" cap="flat">
            <a:solidFill>
              <a:schemeClr val="tx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0" tIns="0" rIns="0" bIns="0"/>
          <a:lstStyle/>
          <a:p>
            <a:endParaRPr lang="es-ES" sz="1100">
              <a:latin typeface="Noto Sans Korean Bold" pitchFamily="34" charset="-127"/>
              <a:ea typeface="Noto Sans Korean Bold" pitchFamily="34" charset="-127"/>
            </a:endParaRPr>
          </a:p>
        </p:txBody>
      </p:sp>
      <p:sp>
        <p:nvSpPr>
          <p:cNvPr id="18" name="모서리가 둥근 직사각형 17"/>
          <p:cNvSpPr/>
          <p:nvPr/>
        </p:nvSpPr>
        <p:spPr>
          <a:xfrm>
            <a:off x="891382" y="838564"/>
            <a:ext cx="4594112" cy="3600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ko-KR" altLang="en-US">
              <a:latin typeface="Noto Sans Korean Regular" pitchFamily="34" charset="-127"/>
              <a:ea typeface="Noto Sans Korean Regular" pitchFamily="34" charset="-127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42360" y="114677"/>
            <a:ext cx="5541672" cy="723887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spAutoFit/>
          </a:bodyPr>
          <a:lstStyle/>
          <a:p>
            <a:pPr>
              <a:lnSpc>
                <a:spcPct val="200000"/>
              </a:lnSpc>
              <a:spcBef>
                <a:spcPts val="600"/>
              </a:spcBef>
            </a:pPr>
            <a:r>
              <a:rPr lang="ko-KR" altLang="en-US" sz="2000" spc="-200" dirty="0">
                <a:gradFill>
                  <a:gsLst>
                    <a:gs pos="0">
                      <a:schemeClr val="accent4"/>
                    </a:gs>
                    <a:gs pos="100000">
                      <a:schemeClr val="accent4"/>
                    </a:gs>
                  </a:gsLst>
                  <a:lin ang="16200000" scaled="1"/>
                </a:gradFill>
                <a:latin typeface="+mn-ea"/>
              </a:rPr>
              <a:t>Ｉ</a:t>
            </a:r>
            <a:r>
              <a:rPr lang="en-US" altLang="ko-KR" sz="2000" spc="-200" dirty="0" smtClean="0">
                <a:gradFill>
                  <a:gsLst>
                    <a:gs pos="0">
                      <a:schemeClr val="accent4"/>
                    </a:gs>
                    <a:gs pos="100000">
                      <a:schemeClr val="accent4"/>
                    </a:gs>
                  </a:gsLst>
                  <a:lin ang="16200000" scaled="1"/>
                </a:gradFill>
                <a:latin typeface="+mn-ea"/>
              </a:rPr>
              <a:t>. Purpose of wholesale market price information service</a:t>
            </a:r>
            <a:endParaRPr lang="en-US" altLang="ko-KR" sz="2000" spc="-200" dirty="0">
              <a:gradFill>
                <a:gsLst>
                  <a:gs pos="0">
                    <a:schemeClr val="accent4"/>
                  </a:gs>
                  <a:gs pos="100000">
                    <a:schemeClr val="accent4"/>
                  </a:gs>
                </a:gsLst>
                <a:lin ang="16200000" scaled="1"/>
              </a:gradFill>
              <a:latin typeface="+mn-ea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0" y="1"/>
            <a:ext cx="12192000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ko-KR" altLang="en-US">
              <a:latin typeface="Noto Sans Korean Regular" pitchFamily="34" charset="-127"/>
              <a:ea typeface="Noto Sans Korean Regular" pitchFamily="34" charset="-127"/>
            </a:endParaRPr>
          </a:p>
        </p:txBody>
      </p:sp>
      <p:sp>
        <p:nvSpPr>
          <p:cNvPr id="26" name="직사각형 25"/>
          <p:cNvSpPr/>
          <p:nvPr/>
        </p:nvSpPr>
        <p:spPr>
          <a:xfrm>
            <a:off x="0" y="6361894"/>
            <a:ext cx="12191999" cy="49610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r>
              <a:rPr lang="en-US" altLang="ko-KR" sz="1200" dirty="0" smtClean="0">
                <a:latin typeface="+mn-ea"/>
              </a:rPr>
              <a:t>- 2 -</a:t>
            </a:r>
            <a:endParaRPr lang="ko-KR" altLang="en-US" sz="1200" dirty="0">
              <a:latin typeface="+mn-ea"/>
            </a:endParaRPr>
          </a:p>
        </p:txBody>
      </p:sp>
      <p:sp>
        <p:nvSpPr>
          <p:cNvPr id="51" name="모서리가 둥근 직사각형 50"/>
          <p:cNvSpPr/>
          <p:nvPr/>
        </p:nvSpPr>
        <p:spPr>
          <a:xfrm>
            <a:off x="891382" y="2202016"/>
            <a:ext cx="5132610" cy="4035296"/>
          </a:xfrm>
          <a:prstGeom prst="roundRect">
            <a:avLst>
              <a:gd name="adj" fmla="val 890"/>
            </a:avLst>
          </a:prstGeom>
          <a:solidFill>
            <a:schemeClr val="bg1"/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sx="99000" sy="99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2" name="Rectangle 24"/>
          <p:cNvSpPr>
            <a:spLocks/>
          </p:cNvSpPr>
          <p:nvPr/>
        </p:nvSpPr>
        <p:spPr bwMode="auto">
          <a:xfrm>
            <a:off x="1105926" y="2271905"/>
            <a:ext cx="4838789" cy="765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just">
              <a:spcBef>
                <a:spcPts val="600"/>
              </a:spcBef>
            </a:pPr>
            <a:r>
              <a:rPr lang="en-US" altLang="ko-KR" sz="1600" b="1" dirty="0" smtClean="0">
                <a:gradFill>
                  <a:gsLst>
                    <a:gs pos="0">
                      <a:schemeClr val="accent4"/>
                    </a:gs>
                    <a:gs pos="100000">
                      <a:schemeClr val="accent4"/>
                    </a:gs>
                  </a:gsLst>
                  <a:lin ang="16200000" scaled="1"/>
                </a:gradFill>
                <a:latin typeface="+mn-ea"/>
                <a:sym typeface="Lato Regular" charset="0"/>
              </a:rPr>
              <a:t>Functions of public agricultural wholesale market </a:t>
            </a:r>
            <a:endParaRPr lang="en-US" sz="1600" b="1" dirty="0">
              <a:gradFill>
                <a:gsLst>
                  <a:gs pos="0">
                    <a:schemeClr val="accent4"/>
                  </a:gs>
                  <a:gs pos="100000">
                    <a:schemeClr val="accent4"/>
                  </a:gs>
                </a:gsLst>
                <a:lin ang="16200000" scaled="1"/>
              </a:gradFill>
              <a:latin typeface="+mn-ea"/>
              <a:sym typeface="Lato Regular" charset="0"/>
            </a:endParaRPr>
          </a:p>
        </p:txBody>
      </p:sp>
      <p:sp>
        <p:nvSpPr>
          <p:cNvPr id="53" name="직사각형 52"/>
          <p:cNvSpPr/>
          <p:nvPr/>
        </p:nvSpPr>
        <p:spPr>
          <a:xfrm>
            <a:off x="1035722" y="2790214"/>
            <a:ext cx="4340198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ko-KR" altLang="en-US" sz="1200" b="1" dirty="0" smtClean="0">
                <a:gradFill flip="none" rotWithShape="1">
                  <a:gsLst>
                    <a:gs pos="0">
                      <a:prstClr val="black">
                        <a:lumMod val="65000"/>
                        <a:lumOff val="35000"/>
                      </a:prstClr>
                    </a:gs>
                    <a:gs pos="100000">
                      <a:prstClr val="black">
                        <a:lumMod val="65000"/>
                        <a:lumOff val="35000"/>
                      </a:prstClr>
                    </a:gs>
                  </a:gsLst>
                  <a:lin ang="16200000" scaled="1"/>
                  <a:tileRect/>
                </a:gradFill>
                <a:latin typeface="+mn-ea"/>
                <a:sym typeface="Lato Regular" charset="0"/>
              </a:rPr>
              <a:t>① </a:t>
            </a:r>
            <a:r>
              <a:rPr lang="en-US" altLang="ko-KR" sz="1200" b="1" dirty="0" smtClean="0">
                <a:gradFill flip="none" rotWithShape="1">
                  <a:gsLst>
                    <a:gs pos="0">
                      <a:prstClr val="black">
                        <a:lumMod val="65000"/>
                        <a:lumOff val="35000"/>
                      </a:prstClr>
                    </a:gs>
                    <a:gs pos="100000">
                      <a:prstClr val="black">
                        <a:lumMod val="65000"/>
                        <a:lumOff val="35000"/>
                      </a:prstClr>
                    </a:gs>
                  </a:gsLst>
                  <a:lin ang="16200000" scaled="1"/>
                  <a:tileRect/>
                </a:gradFill>
                <a:latin typeface="+mn-ea"/>
                <a:sym typeface="Lato Regular" charset="0"/>
              </a:rPr>
              <a:t>Commercial distribution</a:t>
            </a:r>
            <a:endParaRPr lang="en-US" altLang="ko-KR" sz="1200" b="1" dirty="0">
              <a:gradFill flip="none" rotWithShape="1">
                <a:gsLst>
                  <a:gs pos="0">
                    <a:prstClr val="black">
                      <a:lumMod val="65000"/>
                      <a:lumOff val="35000"/>
                    </a:prstClr>
                  </a:gs>
                  <a:gs pos="100000">
                    <a:prstClr val="black">
                      <a:lumMod val="65000"/>
                      <a:lumOff val="35000"/>
                    </a:prstClr>
                  </a:gs>
                </a:gsLst>
                <a:lin ang="16200000" scaled="1"/>
                <a:tileRect/>
              </a:gradFill>
              <a:latin typeface="+mn-ea"/>
              <a:sym typeface="Lato Regular" charset="0"/>
            </a:endParaRPr>
          </a:p>
          <a:p>
            <a:pPr algn="just">
              <a:spcBef>
                <a:spcPts val="600"/>
              </a:spcBef>
            </a:pPr>
            <a:r>
              <a:rPr lang="en-US" altLang="ko-KR" sz="1200" dirty="0" smtClean="0">
                <a:gradFill flip="none" rotWithShape="1">
                  <a:gsLst>
                    <a:gs pos="0">
                      <a:prstClr val="black">
                        <a:lumMod val="65000"/>
                        <a:lumOff val="35000"/>
                      </a:prstClr>
                    </a:gs>
                    <a:gs pos="100000">
                      <a:prstClr val="black">
                        <a:lumMod val="65000"/>
                        <a:lumOff val="35000"/>
                      </a:prstClr>
                    </a:gs>
                  </a:gsLst>
                  <a:lin ang="16200000" scaled="1"/>
                  <a:tileRect/>
                </a:gradFill>
                <a:latin typeface="+mn-ea"/>
                <a:sym typeface="Lato Regular" charset="0"/>
              </a:rPr>
              <a:t>  - Forming price of agricultural product dealing, price settlement, financial function, and risk bearing </a:t>
            </a:r>
          </a:p>
          <a:p>
            <a:pPr algn="just">
              <a:spcBef>
                <a:spcPts val="600"/>
              </a:spcBef>
            </a:pPr>
            <a:endParaRPr lang="en-US" altLang="ko-KR" sz="1200" dirty="0">
              <a:gradFill flip="none" rotWithShape="1">
                <a:gsLst>
                  <a:gs pos="0">
                    <a:prstClr val="black">
                      <a:lumMod val="65000"/>
                      <a:lumOff val="35000"/>
                    </a:prstClr>
                  </a:gs>
                  <a:gs pos="100000">
                    <a:prstClr val="black">
                      <a:lumMod val="65000"/>
                      <a:lumOff val="35000"/>
                    </a:prstClr>
                  </a:gs>
                </a:gsLst>
                <a:lin ang="16200000" scaled="1"/>
                <a:tileRect/>
              </a:gradFill>
              <a:latin typeface="+mn-ea"/>
              <a:sym typeface="Lato Regular" charset="0"/>
            </a:endParaRPr>
          </a:p>
          <a:p>
            <a:pPr algn="just">
              <a:spcBef>
                <a:spcPts val="600"/>
              </a:spcBef>
            </a:pPr>
            <a:r>
              <a:rPr lang="ko-KR" altLang="en-US" sz="1200" b="1" dirty="0" smtClean="0">
                <a:gradFill flip="none" rotWithShape="1">
                  <a:gsLst>
                    <a:gs pos="0">
                      <a:prstClr val="black">
                        <a:lumMod val="65000"/>
                        <a:lumOff val="35000"/>
                      </a:prstClr>
                    </a:gs>
                    <a:gs pos="100000">
                      <a:prstClr val="black">
                        <a:lumMod val="65000"/>
                        <a:lumOff val="35000"/>
                      </a:prstClr>
                    </a:gs>
                  </a:gsLst>
                  <a:lin ang="16200000" scaled="1"/>
                  <a:tileRect/>
                </a:gradFill>
                <a:latin typeface="+mn-ea"/>
                <a:sym typeface="Lato Regular" charset="0"/>
              </a:rPr>
              <a:t>② </a:t>
            </a:r>
            <a:r>
              <a:rPr lang="en-US" altLang="ko-KR" sz="1200" b="1" dirty="0" smtClean="0">
                <a:gradFill flip="none" rotWithShape="1">
                  <a:gsLst>
                    <a:gs pos="0">
                      <a:prstClr val="black">
                        <a:lumMod val="65000"/>
                        <a:lumOff val="35000"/>
                      </a:prstClr>
                    </a:gs>
                    <a:gs pos="100000">
                      <a:prstClr val="black">
                        <a:lumMod val="65000"/>
                        <a:lumOff val="35000"/>
                      </a:prstClr>
                    </a:gs>
                  </a:gsLst>
                  <a:lin ang="16200000" scaled="1"/>
                  <a:tileRect/>
                </a:gradFill>
                <a:latin typeface="+mn-ea"/>
                <a:sym typeface="Lato Regular" charset="0"/>
              </a:rPr>
              <a:t>Physical distribution </a:t>
            </a:r>
          </a:p>
          <a:p>
            <a:pPr algn="just">
              <a:spcBef>
                <a:spcPts val="600"/>
              </a:spcBef>
            </a:pPr>
            <a:r>
              <a:rPr lang="en-US" altLang="ko-KR" sz="1200" dirty="0">
                <a:gradFill flip="none" rotWithShape="1">
                  <a:gsLst>
                    <a:gs pos="0">
                      <a:prstClr val="black">
                        <a:lumMod val="65000"/>
                        <a:lumOff val="35000"/>
                      </a:prstClr>
                    </a:gs>
                    <a:gs pos="100000">
                      <a:prstClr val="black">
                        <a:lumMod val="65000"/>
                        <a:lumOff val="35000"/>
                      </a:prstClr>
                    </a:gs>
                  </a:gsLst>
                  <a:lin ang="16200000" scaled="1"/>
                  <a:tileRect/>
                </a:gradFill>
                <a:latin typeface="+mn-ea"/>
                <a:sym typeface="Lato Regular" charset="0"/>
              </a:rPr>
              <a:t> </a:t>
            </a:r>
            <a:r>
              <a:rPr lang="en-US" altLang="ko-KR" sz="1200" dirty="0" smtClean="0">
                <a:gradFill flip="none" rotWithShape="1">
                  <a:gsLst>
                    <a:gs pos="0">
                      <a:prstClr val="black">
                        <a:lumMod val="65000"/>
                        <a:lumOff val="35000"/>
                      </a:prstClr>
                    </a:gs>
                    <a:gs pos="100000">
                      <a:prstClr val="black">
                        <a:lumMod val="65000"/>
                        <a:lumOff val="35000"/>
                      </a:prstClr>
                    </a:gs>
                  </a:gsLst>
                  <a:lin ang="16200000" scaled="1"/>
                  <a:tileRect/>
                </a:gradFill>
                <a:latin typeface="+mn-ea"/>
                <a:sym typeface="Lato Regular" charset="0"/>
              </a:rPr>
              <a:t> - Collecting, circulating, storing, conserving, loading and unloading, and transporting agricultural product  </a:t>
            </a:r>
          </a:p>
          <a:p>
            <a:pPr algn="just">
              <a:spcBef>
                <a:spcPts val="600"/>
              </a:spcBef>
            </a:pPr>
            <a:endParaRPr lang="en-US" altLang="ko-KR" sz="1200" dirty="0">
              <a:gradFill flip="none" rotWithShape="1">
                <a:gsLst>
                  <a:gs pos="0">
                    <a:prstClr val="black">
                      <a:lumMod val="65000"/>
                      <a:lumOff val="35000"/>
                    </a:prstClr>
                  </a:gs>
                  <a:gs pos="100000">
                    <a:prstClr val="black">
                      <a:lumMod val="65000"/>
                      <a:lumOff val="35000"/>
                    </a:prstClr>
                  </a:gs>
                </a:gsLst>
                <a:lin ang="16200000" scaled="1"/>
                <a:tileRect/>
              </a:gradFill>
              <a:latin typeface="+mn-ea"/>
              <a:sym typeface="Lato Regular" charset="0"/>
            </a:endParaRPr>
          </a:p>
          <a:p>
            <a:pPr algn="just">
              <a:spcBef>
                <a:spcPts val="600"/>
              </a:spcBef>
            </a:pPr>
            <a:r>
              <a:rPr lang="ko-KR" altLang="en-US" sz="1200" b="1" dirty="0" smtClean="0">
                <a:solidFill>
                  <a:srgbClr val="4A66AC"/>
                </a:solidFill>
                <a:latin typeface="+mn-ea"/>
                <a:sym typeface="Lato Regular" charset="0"/>
              </a:rPr>
              <a:t>③ </a:t>
            </a:r>
            <a:r>
              <a:rPr lang="en-US" altLang="ko-KR" sz="1200" b="1" dirty="0" smtClean="0">
                <a:solidFill>
                  <a:srgbClr val="4A66AC"/>
                </a:solidFill>
                <a:latin typeface="+mn-ea"/>
                <a:sym typeface="Lato Regular" charset="0"/>
              </a:rPr>
              <a:t>Distribution information</a:t>
            </a:r>
          </a:p>
          <a:p>
            <a:pPr algn="just">
              <a:spcBef>
                <a:spcPts val="600"/>
              </a:spcBef>
            </a:pPr>
            <a:r>
              <a:rPr lang="en-US" altLang="ko-KR" sz="1200" dirty="0">
                <a:solidFill>
                  <a:srgbClr val="4A66AC"/>
                </a:solidFill>
                <a:latin typeface="+mn-ea"/>
                <a:sym typeface="Lato Regular" charset="0"/>
              </a:rPr>
              <a:t> </a:t>
            </a:r>
            <a:r>
              <a:rPr lang="en-US" altLang="ko-KR" sz="1200" dirty="0" smtClean="0">
                <a:solidFill>
                  <a:srgbClr val="4A66AC"/>
                </a:solidFill>
                <a:latin typeface="+mn-ea"/>
                <a:sym typeface="Lato Regular" charset="0"/>
              </a:rPr>
              <a:t> - Collecting and distributing market trends, price info, etc. </a:t>
            </a:r>
          </a:p>
          <a:p>
            <a:pPr algn="just">
              <a:spcBef>
                <a:spcPts val="600"/>
              </a:spcBef>
            </a:pPr>
            <a:endParaRPr lang="en-US" altLang="ko-KR" sz="1200" dirty="0">
              <a:gradFill flip="none" rotWithShape="1">
                <a:gsLst>
                  <a:gs pos="0">
                    <a:prstClr val="black">
                      <a:lumMod val="65000"/>
                      <a:lumOff val="35000"/>
                    </a:prstClr>
                  </a:gs>
                  <a:gs pos="100000">
                    <a:prstClr val="black">
                      <a:lumMod val="65000"/>
                      <a:lumOff val="35000"/>
                    </a:prstClr>
                  </a:gs>
                </a:gsLst>
                <a:lin ang="16200000" scaled="1"/>
                <a:tileRect/>
              </a:gradFill>
              <a:latin typeface="+mn-ea"/>
              <a:sym typeface="Lato Regular" charset="0"/>
            </a:endParaRPr>
          </a:p>
          <a:p>
            <a:pPr algn="just">
              <a:spcBef>
                <a:spcPts val="600"/>
              </a:spcBef>
            </a:pPr>
            <a:r>
              <a:rPr lang="ko-KR" altLang="en-US" sz="1200" b="1" dirty="0" smtClean="0">
                <a:gradFill flip="none" rotWithShape="1">
                  <a:gsLst>
                    <a:gs pos="0">
                      <a:prstClr val="black">
                        <a:lumMod val="65000"/>
                        <a:lumOff val="35000"/>
                      </a:prstClr>
                    </a:gs>
                    <a:gs pos="100000">
                      <a:prstClr val="black">
                        <a:lumMod val="65000"/>
                        <a:lumOff val="35000"/>
                      </a:prstClr>
                    </a:gs>
                  </a:gsLst>
                  <a:lin ang="16200000" scaled="1"/>
                  <a:tileRect/>
                </a:gradFill>
                <a:latin typeface="+mn-ea"/>
                <a:sym typeface="Lato Regular" charset="0"/>
              </a:rPr>
              <a:t>④ </a:t>
            </a:r>
            <a:r>
              <a:rPr lang="en-US" altLang="ko-KR" sz="1200" b="1" dirty="0" smtClean="0">
                <a:gradFill flip="none" rotWithShape="1">
                  <a:gsLst>
                    <a:gs pos="0">
                      <a:prstClr val="black">
                        <a:lumMod val="65000"/>
                        <a:lumOff val="35000"/>
                      </a:prstClr>
                    </a:gs>
                    <a:gs pos="100000">
                      <a:prstClr val="black">
                        <a:lumMod val="65000"/>
                        <a:lumOff val="35000"/>
                      </a:prstClr>
                    </a:gs>
                  </a:gsLst>
                  <a:lin ang="16200000" scaled="1"/>
                  <a:tileRect/>
                </a:gradFill>
                <a:latin typeface="+mn-ea"/>
                <a:sym typeface="Lato Regular" charset="0"/>
              </a:rPr>
              <a:t>Supply and demand control</a:t>
            </a:r>
          </a:p>
          <a:p>
            <a:pPr algn="just">
              <a:spcBef>
                <a:spcPts val="600"/>
              </a:spcBef>
            </a:pPr>
            <a:r>
              <a:rPr lang="en-US" altLang="ko-KR" sz="1200" dirty="0">
                <a:gradFill flip="none" rotWithShape="1">
                  <a:gsLst>
                    <a:gs pos="0">
                      <a:prstClr val="black">
                        <a:lumMod val="65000"/>
                        <a:lumOff val="35000"/>
                      </a:prstClr>
                    </a:gs>
                    <a:gs pos="100000">
                      <a:prstClr val="black">
                        <a:lumMod val="65000"/>
                        <a:lumOff val="35000"/>
                      </a:prstClr>
                    </a:gs>
                  </a:gsLst>
                  <a:lin ang="16200000" scaled="1"/>
                  <a:tileRect/>
                </a:gradFill>
                <a:latin typeface="+mn-ea"/>
                <a:sym typeface="Lato Regular" charset="0"/>
              </a:rPr>
              <a:t> </a:t>
            </a:r>
            <a:r>
              <a:rPr lang="en-US" altLang="ko-KR" sz="1200" dirty="0" smtClean="0">
                <a:gradFill flip="none" rotWithShape="1">
                  <a:gsLst>
                    <a:gs pos="0">
                      <a:prstClr val="black">
                        <a:lumMod val="65000"/>
                        <a:lumOff val="35000"/>
                      </a:prstClr>
                    </a:gs>
                    <a:gs pos="100000">
                      <a:prstClr val="black">
                        <a:lumMod val="65000"/>
                        <a:lumOff val="35000"/>
                      </a:prstClr>
                    </a:gs>
                  </a:gsLst>
                  <a:lin ang="16200000" scaled="1"/>
                  <a:tileRect/>
                </a:gradFill>
                <a:latin typeface="+mn-ea"/>
                <a:sym typeface="Lato Regular" charset="0"/>
              </a:rPr>
              <a:t> - Controlling supply and price by taking in or out the agricultural product</a:t>
            </a:r>
            <a:r>
              <a:rPr lang="ko-KR" altLang="en-US" sz="1200" dirty="0" smtClean="0">
                <a:gradFill flip="none" rotWithShape="1">
                  <a:gsLst>
                    <a:gs pos="0">
                      <a:prstClr val="black">
                        <a:lumMod val="65000"/>
                        <a:lumOff val="35000"/>
                      </a:prstClr>
                    </a:gs>
                    <a:gs pos="100000">
                      <a:prstClr val="black">
                        <a:lumMod val="65000"/>
                        <a:lumOff val="35000"/>
                      </a:prstClr>
                    </a:gs>
                  </a:gsLst>
                  <a:lin ang="16200000" scaled="1"/>
                  <a:tileRect/>
                </a:gradFill>
                <a:latin typeface="+mn-ea"/>
                <a:sym typeface="Lato Regular" charset="0"/>
              </a:rPr>
              <a:t> </a:t>
            </a:r>
            <a:endParaRPr lang="en-US" altLang="ko-KR" sz="1200" dirty="0">
              <a:gradFill flip="none" rotWithShape="1">
                <a:gsLst>
                  <a:gs pos="0">
                    <a:prstClr val="black">
                      <a:lumMod val="65000"/>
                      <a:lumOff val="35000"/>
                    </a:prstClr>
                  </a:gs>
                  <a:gs pos="100000">
                    <a:prstClr val="black">
                      <a:lumMod val="65000"/>
                      <a:lumOff val="35000"/>
                    </a:prstClr>
                  </a:gs>
                </a:gsLst>
                <a:lin ang="16200000" scaled="1"/>
                <a:tileRect/>
              </a:gradFill>
              <a:latin typeface="+mn-ea"/>
              <a:sym typeface="Lato Regular" charset="0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911424" y="4725144"/>
            <a:ext cx="5112568" cy="576064"/>
          </a:xfrm>
          <a:prstGeom prst="rect">
            <a:avLst/>
          </a:prstGeom>
          <a:solidFill>
            <a:schemeClr val="accent2">
              <a:lumMod val="20000"/>
              <a:lumOff val="80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16" name="그룹 15"/>
          <p:cNvGrpSpPr/>
          <p:nvPr/>
        </p:nvGrpSpPr>
        <p:grpSpPr>
          <a:xfrm>
            <a:off x="6312024" y="3339782"/>
            <a:ext cx="769717" cy="2460028"/>
            <a:chOff x="2338329" y="2092793"/>
            <a:chExt cx="875065" cy="2796721"/>
          </a:xfrm>
        </p:grpSpPr>
        <p:sp>
          <p:nvSpPr>
            <p:cNvPr id="17" name="AutoShape 52"/>
            <p:cNvSpPr>
              <a:spLocks/>
            </p:cNvSpPr>
            <p:nvPr/>
          </p:nvSpPr>
          <p:spPr bwMode="auto">
            <a:xfrm>
              <a:off x="2338329" y="2092793"/>
              <a:ext cx="784385" cy="784385"/>
            </a:xfrm>
            <a:custGeom>
              <a:avLst/>
              <a:gdLst/>
              <a:ahLst/>
              <a:cxnLst/>
              <a:rect l="0" t="0" r="r" b="b"/>
              <a:pathLst>
                <a:path w="19679" h="19679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  <a:moveTo>
                    <a:pt x="16796" y="2882"/>
                  </a:moveTo>
                </a:path>
              </a:pathLst>
            </a:custGeom>
            <a:solidFill>
              <a:srgbClr val="6E6171"/>
            </a:solidFill>
            <a:ln w="50800" cap="flat">
              <a:solidFill>
                <a:srgbClr val="FFFEFE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s-ES" sz="1400"/>
            </a:p>
          </p:txBody>
        </p:sp>
        <p:sp>
          <p:nvSpPr>
            <p:cNvPr id="19" name="AutoShape 53"/>
            <p:cNvSpPr>
              <a:spLocks/>
            </p:cNvSpPr>
            <p:nvPr/>
          </p:nvSpPr>
          <p:spPr bwMode="auto">
            <a:xfrm>
              <a:off x="2338329" y="3110653"/>
              <a:ext cx="784385" cy="784385"/>
            </a:xfrm>
            <a:custGeom>
              <a:avLst/>
              <a:gdLst/>
              <a:ahLst/>
              <a:cxnLst/>
              <a:rect l="0" t="0" r="r" b="b"/>
              <a:pathLst>
                <a:path w="19679" h="19679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  <a:moveTo>
                    <a:pt x="16796" y="2882"/>
                  </a:moveTo>
                </a:path>
              </a:pathLst>
            </a:custGeom>
            <a:solidFill>
              <a:srgbClr val="52617A"/>
            </a:solidFill>
            <a:ln w="50800" cap="flat">
              <a:solidFill>
                <a:srgbClr val="FFFEFE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s-ES" sz="1400"/>
            </a:p>
          </p:txBody>
        </p:sp>
        <p:sp>
          <p:nvSpPr>
            <p:cNvPr id="20" name="AutoShape 54"/>
            <p:cNvSpPr>
              <a:spLocks/>
            </p:cNvSpPr>
            <p:nvPr/>
          </p:nvSpPr>
          <p:spPr bwMode="auto">
            <a:xfrm>
              <a:off x="2338329" y="4105129"/>
              <a:ext cx="784385" cy="784385"/>
            </a:xfrm>
            <a:custGeom>
              <a:avLst/>
              <a:gdLst/>
              <a:ahLst/>
              <a:cxnLst/>
              <a:rect l="0" t="0" r="r" b="b"/>
              <a:pathLst>
                <a:path w="19679" h="19679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  <a:moveTo>
                    <a:pt x="16796" y="2882"/>
                  </a:moveTo>
                </a:path>
              </a:pathLst>
            </a:custGeom>
            <a:solidFill>
              <a:srgbClr val="254084"/>
            </a:solidFill>
            <a:ln w="50800" cap="flat">
              <a:solidFill>
                <a:srgbClr val="FFFEFE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s-ES" sz="1400"/>
            </a:p>
          </p:txBody>
        </p:sp>
        <p:sp>
          <p:nvSpPr>
            <p:cNvPr id="22" name="Rectangle 55"/>
            <p:cNvSpPr>
              <a:spLocks/>
            </p:cNvSpPr>
            <p:nvPr/>
          </p:nvSpPr>
          <p:spPr bwMode="auto">
            <a:xfrm>
              <a:off x="2477667" y="2259004"/>
              <a:ext cx="611165" cy="372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>
                <a:spcBef>
                  <a:spcPts val="1700"/>
                </a:spcBef>
              </a:pPr>
              <a:r>
                <a:rPr lang="en-US" sz="2400" spc="-150" dirty="0" smtClean="0">
                  <a:gradFill>
                    <a:gsLst>
                      <a:gs pos="0">
                        <a:schemeClr val="bg1"/>
                      </a:gs>
                      <a:gs pos="100000">
                        <a:schemeClr val="bg1"/>
                      </a:gs>
                    </a:gsLst>
                    <a:lin ang="5400000" scaled="0"/>
                  </a:gradFill>
                  <a:latin typeface="+mn-ea"/>
                  <a:cs typeface="+mj-cs"/>
                  <a:sym typeface="Lato Black" charset="0"/>
                </a:rPr>
                <a:t>59</a:t>
              </a:r>
              <a:endParaRPr lang="en-US" sz="2400" spc="-150" dirty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+mn-ea"/>
                <a:cs typeface="+mj-cs"/>
                <a:sym typeface="Lato Black" charset="0"/>
              </a:endParaRPr>
            </a:p>
          </p:txBody>
        </p:sp>
        <p:sp>
          <p:nvSpPr>
            <p:cNvPr id="23" name="Rectangle 56"/>
            <p:cNvSpPr>
              <a:spLocks/>
            </p:cNvSpPr>
            <p:nvPr/>
          </p:nvSpPr>
          <p:spPr bwMode="auto">
            <a:xfrm>
              <a:off x="2838399" y="2401512"/>
              <a:ext cx="272901" cy="184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>
                <a:spcBef>
                  <a:spcPts val="1700"/>
                </a:spcBef>
              </a:pPr>
              <a:r>
                <a:rPr lang="en-US" sz="1200" b="1" dirty="0">
                  <a:gradFill>
                    <a:gsLst>
                      <a:gs pos="0">
                        <a:schemeClr val="bg1"/>
                      </a:gs>
                      <a:gs pos="100000">
                        <a:schemeClr val="bg1"/>
                      </a:gs>
                    </a:gsLst>
                    <a:lin ang="5400000" scaled="0"/>
                  </a:gradFill>
                  <a:latin typeface="Noto Sans Korean Regular" pitchFamily="34" charset="-127"/>
                  <a:ea typeface="Noto Sans Korean Regular" pitchFamily="34" charset="-127"/>
                  <a:cs typeface="+mj-cs"/>
                  <a:sym typeface="Lato Light" charset="0"/>
                </a:rPr>
                <a:t>%</a:t>
              </a:r>
            </a:p>
          </p:txBody>
        </p:sp>
        <p:sp>
          <p:nvSpPr>
            <p:cNvPr id="25" name="Rectangle 57"/>
            <p:cNvSpPr>
              <a:spLocks/>
            </p:cNvSpPr>
            <p:nvPr/>
          </p:nvSpPr>
          <p:spPr bwMode="auto">
            <a:xfrm>
              <a:off x="2477828" y="3305114"/>
              <a:ext cx="611166" cy="372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>
                <a:spcBef>
                  <a:spcPts val="1700"/>
                </a:spcBef>
              </a:pPr>
              <a:r>
                <a:rPr lang="en-US" sz="2400" spc="-150" dirty="0" smtClean="0">
                  <a:gradFill>
                    <a:gsLst>
                      <a:gs pos="0">
                        <a:schemeClr val="bg1"/>
                      </a:gs>
                      <a:gs pos="100000">
                        <a:schemeClr val="bg1"/>
                      </a:gs>
                    </a:gsLst>
                    <a:lin ang="5400000" scaled="0"/>
                  </a:gradFill>
                  <a:latin typeface="+mn-ea"/>
                  <a:cs typeface="+mj-cs"/>
                  <a:sym typeface="Lato Black" charset="0"/>
                </a:rPr>
                <a:t>61</a:t>
              </a:r>
              <a:endParaRPr lang="en-US" sz="2400" spc="-150" dirty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+mn-ea"/>
                <a:cs typeface="+mj-cs"/>
                <a:sym typeface="Lato Black" charset="0"/>
              </a:endParaRPr>
            </a:p>
          </p:txBody>
        </p:sp>
        <p:sp>
          <p:nvSpPr>
            <p:cNvPr id="27" name="Rectangle 58"/>
            <p:cNvSpPr>
              <a:spLocks/>
            </p:cNvSpPr>
            <p:nvPr/>
          </p:nvSpPr>
          <p:spPr bwMode="auto">
            <a:xfrm>
              <a:off x="2838399" y="3436619"/>
              <a:ext cx="374995" cy="221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>
                <a:spcBef>
                  <a:spcPts val="1700"/>
                </a:spcBef>
              </a:pPr>
              <a:r>
                <a:rPr lang="en-US" sz="1200" b="1" dirty="0">
                  <a:gradFill>
                    <a:gsLst>
                      <a:gs pos="0">
                        <a:schemeClr val="bg1"/>
                      </a:gs>
                      <a:gs pos="100000">
                        <a:schemeClr val="bg1"/>
                      </a:gs>
                    </a:gsLst>
                    <a:lin ang="5400000" scaled="0"/>
                  </a:gradFill>
                  <a:latin typeface="Noto Sans Korean Regular" pitchFamily="34" charset="-127"/>
                  <a:ea typeface="Noto Sans Korean Regular" pitchFamily="34" charset="-127"/>
                  <a:cs typeface="+mj-cs"/>
                  <a:sym typeface="Lato Light" charset="0"/>
                </a:rPr>
                <a:t>%</a:t>
              </a:r>
            </a:p>
          </p:txBody>
        </p:sp>
        <p:sp>
          <p:nvSpPr>
            <p:cNvPr id="28" name="Rectangle 59"/>
            <p:cNvSpPr>
              <a:spLocks/>
            </p:cNvSpPr>
            <p:nvPr/>
          </p:nvSpPr>
          <p:spPr bwMode="auto">
            <a:xfrm>
              <a:off x="2510260" y="4289855"/>
              <a:ext cx="611165" cy="372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>
                <a:spcBef>
                  <a:spcPts val="1700"/>
                </a:spcBef>
              </a:pPr>
              <a:r>
                <a:rPr lang="en-US" sz="2400" spc="-150" dirty="0" smtClean="0">
                  <a:gradFill>
                    <a:gsLst>
                      <a:gs pos="0">
                        <a:schemeClr val="bg1"/>
                      </a:gs>
                      <a:gs pos="100000">
                        <a:schemeClr val="bg1"/>
                      </a:gs>
                    </a:gsLst>
                    <a:lin ang="5400000" scaled="0"/>
                  </a:gradFill>
                  <a:latin typeface="+mn-ea"/>
                  <a:cs typeface="+mj-cs"/>
                  <a:sym typeface="Lato Black" charset="0"/>
                </a:rPr>
                <a:t>74</a:t>
              </a:r>
              <a:endParaRPr lang="en-US" sz="2400" spc="-150" dirty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+mn-ea"/>
                <a:cs typeface="+mj-cs"/>
                <a:sym typeface="Lato Black" charset="0"/>
              </a:endParaRPr>
            </a:p>
          </p:txBody>
        </p:sp>
        <p:sp>
          <p:nvSpPr>
            <p:cNvPr id="29" name="Rectangle 60"/>
            <p:cNvSpPr>
              <a:spLocks/>
            </p:cNvSpPr>
            <p:nvPr/>
          </p:nvSpPr>
          <p:spPr bwMode="auto">
            <a:xfrm>
              <a:off x="2871914" y="4426964"/>
              <a:ext cx="272901" cy="2068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>
                <a:spcBef>
                  <a:spcPts val="1700"/>
                </a:spcBef>
              </a:pPr>
              <a:r>
                <a:rPr lang="en-US" sz="1200" b="1" dirty="0">
                  <a:gradFill>
                    <a:gsLst>
                      <a:gs pos="0">
                        <a:schemeClr val="bg1"/>
                      </a:gs>
                      <a:gs pos="100000">
                        <a:schemeClr val="bg1"/>
                      </a:gs>
                    </a:gsLst>
                    <a:lin ang="5400000" scaled="0"/>
                  </a:gradFill>
                  <a:latin typeface="Noto Sans Korean Regular" pitchFamily="34" charset="-127"/>
                  <a:ea typeface="Noto Sans Korean Regular" pitchFamily="34" charset="-127"/>
                  <a:cs typeface="+mj-cs"/>
                  <a:sym typeface="Lato Light" charset="0"/>
                </a:rPr>
                <a:t>%</a:t>
              </a:r>
            </a:p>
          </p:txBody>
        </p:sp>
      </p:grpSp>
      <p:grpSp>
        <p:nvGrpSpPr>
          <p:cNvPr id="30" name="그룹 29"/>
          <p:cNvGrpSpPr/>
          <p:nvPr/>
        </p:nvGrpSpPr>
        <p:grpSpPr>
          <a:xfrm>
            <a:off x="7086038" y="3422672"/>
            <a:ext cx="4077419" cy="489660"/>
            <a:chOff x="7086038" y="2901384"/>
            <a:chExt cx="4077419" cy="489660"/>
          </a:xfrm>
        </p:grpSpPr>
        <p:pic>
          <p:nvPicPr>
            <p:cNvPr id="31" name="그림 30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 l="15107" t="12201" r="12201" b="14901"/>
            <a:stretch/>
          </p:blipFill>
          <p:spPr>
            <a:xfrm>
              <a:off x="7086038" y="2901384"/>
              <a:ext cx="453389" cy="489660"/>
            </a:xfrm>
            <a:prstGeom prst="rect">
              <a:avLst/>
            </a:prstGeom>
          </p:spPr>
        </p:pic>
        <p:pic>
          <p:nvPicPr>
            <p:cNvPr id="32" name="그림 31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 l="15107" t="12201" r="12201" b="14901"/>
            <a:stretch/>
          </p:blipFill>
          <p:spPr>
            <a:xfrm>
              <a:off x="7488708" y="2901384"/>
              <a:ext cx="453389" cy="489660"/>
            </a:xfrm>
            <a:prstGeom prst="rect">
              <a:avLst/>
            </a:prstGeom>
          </p:spPr>
        </p:pic>
        <p:pic>
          <p:nvPicPr>
            <p:cNvPr id="33" name="그림 32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 l="15107" t="12201" r="12201" b="14901"/>
            <a:stretch/>
          </p:blipFill>
          <p:spPr>
            <a:xfrm>
              <a:off x="7891378" y="2901384"/>
              <a:ext cx="453389" cy="489660"/>
            </a:xfrm>
            <a:prstGeom prst="rect">
              <a:avLst/>
            </a:prstGeom>
          </p:spPr>
        </p:pic>
        <p:pic>
          <p:nvPicPr>
            <p:cNvPr id="34" name="그림 33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 l="15107" t="12201" r="12201" b="14901"/>
            <a:stretch/>
          </p:blipFill>
          <p:spPr>
            <a:xfrm>
              <a:off x="8294048" y="2901384"/>
              <a:ext cx="453389" cy="489660"/>
            </a:xfrm>
            <a:prstGeom prst="rect">
              <a:avLst/>
            </a:prstGeom>
          </p:spPr>
        </p:pic>
        <p:pic>
          <p:nvPicPr>
            <p:cNvPr id="35" name="그림 34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 l="15107" t="12201" r="12201" b="14901"/>
            <a:stretch/>
          </p:blipFill>
          <p:spPr>
            <a:xfrm>
              <a:off x="8696718" y="2901384"/>
              <a:ext cx="453389" cy="489660"/>
            </a:xfrm>
            <a:prstGeom prst="rect">
              <a:avLst/>
            </a:prstGeom>
          </p:spPr>
        </p:pic>
        <p:pic>
          <p:nvPicPr>
            <p:cNvPr id="36" name="그림 35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 l="15107" t="12201" r="12201" b="14901"/>
            <a:stretch/>
          </p:blipFill>
          <p:spPr>
            <a:xfrm>
              <a:off x="9099388" y="2901384"/>
              <a:ext cx="453389" cy="489660"/>
            </a:xfrm>
            <a:prstGeom prst="rect">
              <a:avLst/>
            </a:prstGeom>
          </p:spPr>
        </p:pic>
        <p:pic>
          <p:nvPicPr>
            <p:cNvPr id="37" name="그림 36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70000" contrast="-70000"/>
            </a:blip>
            <a:srcRect l="15107" t="12201" r="12201" b="14901"/>
            <a:stretch/>
          </p:blipFill>
          <p:spPr>
            <a:xfrm>
              <a:off x="9502058" y="2901384"/>
              <a:ext cx="453389" cy="489660"/>
            </a:xfrm>
            <a:prstGeom prst="rect">
              <a:avLst/>
            </a:prstGeom>
          </p:spPr>
        </p:pic>
        <p:pic>
          <p:nvPicPr>
            <p:cNvPr id="38" name="그림 37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70000" contrast="-70000"/>
            </a:blip>
            <a:srcRect l="15107" t="12201" r="12201" b="14901"/>
            <a:stretch/>
          </p:blipFill>
          <p:spPr>
            <a:xfrm>
              <a:off x="9904728" y="2901384"/>
              <a:ext cx="453389" cy="489660"/>
            </a:xfrm>
            <a:prstGeom prst="rect">
              <a:avLst/>
            </a:prstGeom>
          </p:spPr>
        </p:pic>
        <p:pic>
          <p:nvPicPr>
            <p:cNvPr id="39" name="그림 38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70000" contrast="-70000"/>
            </a:blip>
            <a:srcRect l="15107" t="12201" r="12201" b="14901"/>
            <a:stretch/>
          </p:blipFill>
          <p:spPr>
            <a:xfrm>
              <a:off x="10307398" y="2901384"/>
              <a:ext cx="453389" cy="489660"/>
            </a:xfrm>
            <a:prstGeom prst="rect">
              <a:avLst/>
            </a:prstGeom>
          </p:spPr>
        </p:pic>
        <p:pic>
          <p:nvPicPr>
            <p:cNvPr id="40" name="그림 39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70000" contrast="-70000"/>
            </a:blip>
            <a:srcRect l="15107" t="12201" r="12201" b="14901"/>
            <a:stretch/>
          </p:blipFill>
          <p:spPr>
            <a:xfrm>
              <a:off x="10710068" y="2901384"/>
              <a:ext cx="453389" cy="489660"/>
            </a:xfrm>
            <a:prstGeom prst="rect">
              <a:avLst/>
            </a:prstGeom>
          </p:spPr>
        </p:pic>
      </p:grpSp>
      <p:grpSp>
        <p:nvGrpSpPr>
          <p:cNvPr id="41" name="그룹 40"/>
          <p:cNvGrpSpPr/>
          <p:nvPr/>
        </p:nvGrpSpPr>
        <p:grpSpPr>
          <a:xfrm>
            <a:off x="7081741" y="4335250"/>
            <a:ext cx="4077419" cy="489660"/>
            <a:chOff x="7086038" y="2901384"/>
            <a:chExt cx="4077419" cy="489660"/>
          </a:xfrm>
        </p:grpSpPr>
        <p:pic>
          <p:nvPicPr>
            <p:cNvPr id="42" name="그림 41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l="15107" t="12201" r="12201" b="14901"/>
            <a:stretch/>
          </p:blipFill>
          <p:spPr>
            <a:xfrm>
              <a:off x="7086038" y="2901384"/>
              <a:ext cx="453389" cy="489660"/>
            </a:xfrm>
            <a:prstGeom prst="rect">
              <a:avLst/>
            </a:prstGeom>
          </p:spPr>
        </p:pic>
        <p:pic>
          <p:nvPicPr>
            <p:cNvPr id="43" name="그림 42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l="15107" t="12201" r="12201" b="14901"/>
            <a:stretch/>
          </p:blipFill>
          <p:spPr>
            <a:xfrm>
              <a:off x="7488708" y="2901384"/>
              <a:ext cx="453389" cy="489660"/>
            </a:xfrm>
            <a:prstGeom prst="rect">
              <a:avLst/>
            </a:prstGeom>
          </p:spPr>
        </p:pic>
        <p:pic>
          <p:nvPicPr>
            <p:cNvPr id="44" name="그림 43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l="15107" t="12201" r="12201" b="14901"/>
            <a:stretch/>
          </p:blipFill>
          <p:spPr>
            <a:xfrm>
              <a:off x="7891378" y="2901384"/>
              <a:ext cx="453389" cy="489660"/>
            </a:xfrm>
            <a:prstGeom prst="rect">
              <a:avLst/>
            </a:prstGeom>
          </p:spPr>
        </p:pic>
        <p:pic>
          <p:nvPicPr>
            <p:cNvPr id="45" name="그림 44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l="15107" t="12201" r="12201" b="14901"/>
            <a:stretch/>
          </p:blipFill>
          <p:spPr>
            <a:xfrm>
              <a:off x="8294048" y="2901384"/>
              <a:ext cx="453389" cy="489660"/>
            </a:xfrm>
            <a:prstGeom prst="rect">
              <a:avLst/>
            </a:prstGeom>
          </p:spPr>
        </p:pic>
        <p:pic>
          <p:nvPicPr>
            <p:cNvPr id="46" name="그림 45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l="15107" t="12201" r="12201" b="14901"/>
            <a:stretch/>
          </p:blipFill>
          <p:spPr>
            <a:xfrm>
              <a:off x="8696718" y="2901384"/>
              <a:ext cx="453389" cy="489660"/>
            </a:xfrm>
            <a:prstGeom prst="rect">
              <a:avLst/>
            </a:prstGeom>
          </p:spPr>
        </p:pic>
        <p:pic>
          <p:nvPicPr>
            <p:cNvPr id="47" name="그림 46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l="15107" t="12201" r="12201" b="14901"/>
            <a:stretch/>
          </p:blipFill>
          <p:spPr>
            <a:xfrm>
              <a:off x="9099388" y="2901384"/>
              <a:ext cx="453389" cy="489660"/>
            </a:xfrm>
            <a:prstGeom prst="rect">
              <a:avLst/>
            </a:prstGeom>
          </p:spPr>
        </p:pic>
        <p:pic>
          <p:nvPicPr>
            <p:cNvPr id="48" name="그림 47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70000" contrast="-70000"/>
            </a:blip>
            <a:srcRect l="15107" t="12201" r="12201" b="14901"/>
            <a:stretch/>
          </p:blipFill>
          <p:spPr>
            <a:xfrm>
              <a:off x="9502058" y="2901384"/>
              <a:ext cx="453389" cy="489660"/>
            </a:xfrm>
            <a:prstGeom prst="rect">
              <a:avLst/>
            </a:prstGeom>
          </p:spPr>
        </p:pic>
        <p:pic>
          <p:nvPicPr>
            <p:cNvPr id="50" name="그림 49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70000" contrast="-70000"/>
            </a:blip>
            <a:srcRect l="15107" t="12201" r="12201" b="14901"/>
            <a:stretch/>
          </p:blipFill>
          <p:spPr>
            <a:xfrm>
              <a:off x="9904728" y="2901384"/>
              <a:ext cx="453389" cy="489660"/>
            </a:xfrm>
            <a:prstGeom prst="rect">
              <a:avLst/>
            </a:prstGeom>
          </p:spPr>
        </p:pic>
        <p:pic>
          <p:nvPicPr>
            <p:cNvPr id="54" name="그림 53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70000" contrast="-70000"/>
            </a:blip>
            <a:srcRect l="15107" t="12201" r="12201" b="14901"/>
            <a:stretch/>
          </p:blipFill>
          <p:spPr>
            <a:xfrm>
              <a:off x="10307398" y="2901384"/>
              <a:ext cx="453389" cy="489660"/>
            </a:xfrm>
            <a:prstGeom prst="rect">
              <a:avLst/>
            </a:prstGeom>
          </p:spPr>
        </p:pic>
        <p:pic>
          <p:nvPicPr>
            <p:cNvPr id="55" name="그림 54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70000" contrast="-70000"/>
            </a:blip>
            <a:srcRect l="15107" t="12201" r="12201" b="14901"/>
            <a:stretch/>
          </p:blipFill>
          <p:spPr>
            <a:xfrm>
              <a:off x="10710068" y="2901384"/>
              <a:ext cx="453389" cy="489660"/>
            </a:xfrm>
            <a:prstGeom prst="rect">
              <a:avLst/>
            </a:prstGeom>
          </p:spPr>
        </p:pic>
      </p:grpSp>
      <p:grpSp>
        <p:nvGrpSpPr>
          <p:cNvPr id="56" name="그룹 55"/>
          <p:cNvGrpSpPr/>
          <p:nvPr/>
        </p:nvGrpSpPr>
        <p:grpSpPr>
          <a:xfrm>
            <a:off x="7081741" y="5253871"/>
            <a:ext cx="4077419" cy="489660"/>
            <a:chOff x="7086038" y="2901384"/>
            <a:chExt cx="4077419" cy="489660"/>
          </a:xfrm>
        </p:grpSpPr>
        <p:pic>
          <p:nvPicPr>
            <p:cNvPr id="57" name="그림 56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rcRect l="15107" t="12201" r="12201" b="14901"/>
            <a:stretch/>
          </p:blipFill>
          <p:spPr>
            <a:xfrm>
              <a:off x="7086038" y="2901384"/>
              <a:ext cx="453389" cy="489660"/>
            </a:xfrm>
            <a:prstGeom prst="rect">
              <a:avLst/>
            </a:prstGeom>
          </p:spPr>
        </p:pic>
        <p:pic>
          <p:nvPicPr>
            <p:cNvPr id="58" name="그림 57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rcRect l="15107" t="12201" r="12201" b="14901"/>
            <a:stretch/>
          </p:blipFill>
          <p:spPr>
            <a:xfrm>
              <a:off x="7488708" y="2901384"/>
              <a:ext cx="453389" cy="489660"/>
            </a:xfrm>
            <a:prstGeom prst="rect">
              <a:avLst/>
            </a:prstGeom>
          </p:spPr>
        </p:pic>
        <p:pic>
          <p:nvPicPr>
            <p:cNvPr id="59" name="그림 58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rcRect l="15107" t="12201" r="12201" b="14901"/>
            <a:stretch/>
          </p:blipFill>
          <p:spPr>
            <a:xfrm>
              <a:off x="7891378" y="2901384"/>
              <a:ext cx="453389" cy="489660"/>
            </a:xfrm>
            <a:prstGeom prst="rect">
              <a:avLst/>
            </a:prstGeom>
          </p:spPr>
        </p:pic>
        <p:pic>
          <p:nvPicPr>
            <p:cNvPr id="60" name="그림 59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rcRect l="15107" t="12201" r="12201" b="14901"/>
            <a:stretch/>
          </p:blipFill>
          <p:spPr>
            <a:xfrm>
              <a:off x="8294048" y="2901384"/>
              <a:ext cx="453389" cy="489660"/>
            </a:xfrm>
            <a:prstGeom prst="rect">
              <a:avLst/>
            </a:prstGeom>
          </p:spPr>
        </p:pic>
        <p:pic>
          <p:nvPicPr>
            <p:cNvPr id="61" name="그림 60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rcRect l="15107" t="12201" r="12201" b="14901"/>
            <a:stretch/>
          </p:blipFill>
          <p:spPr>
            <a:xfrm>
              <a:off x="8696718" y="2901384"/>
              <a:ext cx="453389" cy="489660"/>
            </a:xfrm>
            <a:prstGeom prst="rect">
              <a:avLst/>
            </a:prstGeom>
          </p:spPr>
        </p:pic>
        <p:pic>
          <p:nvPicPr>
            <p:cNvPr id="62" name="그림 61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rcRect l="15107" t="12201" r="12201" b="14901"/>
            <a:stretch/>
          </p:blipFill>
          <p:spPr>
            <a:xfrm>
              <a:off x="9099388" y="2901384"/>
              <a:ext cx="453389" cy="489660"/>
            </a:xfrm>
            <a:prstGeom prst="rect">
              <a:avLst/>
            </a:prstGeom>
          </p:spPr>
        </p:pic>
        <p:pic>
          <p:nvPicPr>
            <p:cNvPr id="63" name="그림 62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rcRect l="15107" t="12201" r="12201" b="14901"/>
            <a:stretch/>
          </p:blipFill>
          <p:spPr>
            <a:xfrm>
              <a:off x="9502058" y="2901384"/>
              <a:ext cx="453389" cy="489660"/>
            </a:xfrm>
            <a:prstGeom prst="rect">
              <a:avLst/>
            </a:prstGeom>
          </p:spPr>
        </p:pic>
        <p:pic>
          <p:nvPicPr>
            <p:cNvPr id="64" name="그림 63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70000" contrast="-70000"/>
            </a:blip>
            <a:srcRect l="15107" t="12201" r="12201" b="14901"/>
            <a:stretch/>
          </p:blipFill>
          <p:spPr>
            <a:xfrm>
              <a:off x="9904728" y="2901384"/>
              <a:ext cx="453389" cy="489660"/>
            </a:xfrm>
            <a:prstGeom prst="rect">
              <a:avLst/>
            </a:prstGeom>
          </p:spPr>
        </p:pic>
        <p:pic>
          <p:nvPicPr>
            <p:cNvPr id="65" name="그림 64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70000" contrast="-70000"/>
            </a:blip>
            <a:srcRect l="15107" t="12201" r="12201" b="14901"/>
            <a:stretch/>
          </p:blipFill>
          <p:spPr>
            <a:xfrm>
              <a:off x="10307398" y="2901384"/>
              <a:ext cx="453389" cy="489660"/>
            </a:xfrm>
            <a:prstGeom prst="rect">
              <a:avLst/>
            </a:prstGeom>
          </p:spPr>
        </p:pic>
        <p:pic>
          <p:nvPicPr>
            <p:cNvPr id="66" name="그림 65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70000" contrast="-70000"/>
            </a:blip>
            <a:srcRect l="15107" t="12201" r="12201" b="14901"/>
            <a:stretch/>
          </p:blipFill>
          <p:spPr>
            <a:xfrm>
              <a:off x="10710068" y="2901384"/>
              <a:ext cx="453389" cy="489660"/>
            </a:xfrm>
            <a:prstGeom prst="rect">
              <a:avLst/>
            </a:prstGeom>
          </p:spPr>
        </p:pic>
      </p:grpSp>
      <p:pic>
        <p:nvPicPr>
          <p:cNvPr id="67" name="그림 66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15107" t="12201" r="49624" b="14901"/>
          <a:stretch/>
        </p:blipFill>
        <p:spPr>
          <a:xfrm>
            <a:off x="9907145" y="5253871"/>
            <a:ext cx="219980" cy="489660"/>
          </a:xfrm>
          <a:prstGeom prst="rect">
            <a:avLst/>
          </a:prstGeom>
        </p:spPr>
      </p:pic>
      <p:pic>
        <p:nvPicPr>
          <p:cNvPr id="68" name="그림 67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rcRect l="66921" t="12201" r="9989" b="14901"/>
          <a:stretch/>
        </p:blipFill>
        <p:spPr>
          <a:xfrm>
            <a:off x="9425753" y="3429829"/>
            <a:ext cx="144016" cy="489660"/>
          </a:xfrm>
          <a:prstGeom prst="rect">
            <a:avLst/>
          </a:prstGeom>
        </p:spPr>
      </p:pic>
      <p:pic>
        <p:nvPicPr>
          <p:cNvPr id="69" name="그림 68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15107" t="12201" r="62863" b="14901"/>
          <a:stretch/>
        </p:blipFill>
        <p:spPr>
          <a:xfrm>
            <a:off x="9503813" y="4331682"/>
            <a:ext cx="137402" cy="489660"/>
          </a:xfrm>
          <a:prstGeom prst="rect">
            <a:avLst/>
          </a:prstGeom>
        </p:spPr>
      </p:pic>
      <p:sp>
        <p:nvSpPr>
          <p:cNvPr id="70" name="TextBox 69"/>
          <p:cNvSpPr txBox="1"/>
          <p:nvPr/>
        </p:nvSpPr>
        <p:spPr>
          <a:xfrm>
            <a:off x="8743140" y="3878280"/>
            <a:ext cx="5982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 smtClean="0">
                <a:solidFill>
                  <a:srgbClr val="6E6171"/>
                </a:solidFill>
                <a:latin typeface="+mn-ea"/>
              </a:rPr>
              <a:t>2017</a:t>
            </a:r>
            <a:r>
              <a:rPr lang="ko-KR" altLang="en-US" sz="1200" b="1" dirty="0" smtClean="0">
                <a:solidFill>
                  <a:srgbClr val="6E6171"/>
                </a:solidFill>
                <a:latin typeface="+mn-ea"/>
              </a:rPr>
              <a:t> </a:t>
            </a:r>
            <a:endParaRPr lang="ko-KR" altLang="en-US" sz="1200" b="1" dirty="0">
              <a:solidFill>
                <a:srgbClr val="6E6171"/>
              </a:solidFill>
              <a:latin typeface="+mn-ea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8743140" y="4809129"/>
            <a:ext cx="5982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 smtClean="0">
                <a:solidFill>
                  <a:srgbClr val="52617A"/>
                </a:solidFill>
                <a:latin typeface="+mn-ea"/>
              </a:rPr>
              <a:t>2013</a:t>
            </a:r>
            <a:r>
              <a:rPr lang="ko-KR" altLang="en-US" sz="1200" b="1" dirty="0" smtClean="0">
                <a:solidFill>
                  <a:srgbClr val="52617A"/>
                </a:solidFill>
                <a:latin typeface="+mn-ea"/>
              </a:rPr>
              <a:t> </a:t>
            </a:r>
            <a:endParaRPr lang="ko-KR" altLang="en-US" sz="1200" b="1" dirty="0">
              <a:solidFill>
                <a:srgbClr val="52617A"/>
              </a:solidFill>
              <a:latin typeface="+mn-ea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8743140" y="5744289"/>
            <a:ext cx="5982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 smtClean="0">
                <a:solidFill>
                  <a:srgbClr val="254084"/>
                </a:solidFill>
                <a:latin typeface="+mn-ea"/>
              </a:rPr>
              <a:t>2007</a:t>
            </a:r>
            <a:r>
              <a:rPr lang="ko-KR" altLang="en-US" sz="1200" b="1" dirty="0" smtClean="0">
                <a:solidFill>
                  <a:srgbClr val="254084"/>
                </a:solidFill>
                <a:latin typeface="+mn-ea"/>
              </a:rPr>
              <a:t> </a:t>
            </a:r>
            <a:endParaRPr lang="ko-KR" altLang="en-US" sz="1200" b="1" dirty="0">
              <a:solidFill>
                <a:srgbClr val="254084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293265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모서리가 둥근 직사각형 27"/>
          <p:cNvSpPr/>
          <p:nvPr/>
        </p:nvSpPr>
        <p:spPr>
          <a:xfrm>
            <a:off x="891382" y="1196751"/>
            <a:ext cx="10461202" cy="794318"/>
          </a:xfrm>
          <a:prstGeom prst="roundRect">
            <a:avLst>
              <a:gd name="adj" fmla="val 890"/>
            </a:avLst>
          </a:prstGeom>
          <a:solidFill>
            <a:schemeClr val="bg1"/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sx="99000" sy="99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8" name="모서리가 둥근 직사각형 17"/>
          <p:cNvSpPr/>
          <p:nvPr/>
        </p:nvSpPr>
        <p:spPr>
          <a:xfrm>
            <a:off x="891382" y="838564"/>
            <a:ext cx="4594112" cy="3600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ko-KR" altLang="en-US">
              <a:latin typeface="Noto Sans Korean Regular" pitchFamily="34" charset="-127"/>
              <a:ea typeface="Noto Sans Korean Regular" pitchFamily="34" charset="-127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42360" y="114677"/>
            <a:ext cx="5685688" cy="723887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spAutoFit/>
          </a:bodyPr>
          <a:lstStyle/>
          <a:p>
            <a:pPr>
              <a:lnSpc>
                <a:spcPct val="200000"/>
              </a:lnSpc>
              <a:spcBef>
                <a:spcPts val="600"/>
              </a:spcBef>
            </a:pPr>
            <a:r>
              <a:rPr lang="en-US" altLang="ko-KR" sz="2000" spc="-200" dirty="0">
                <a:gradFill>
                  <a:gsLst>
                    <a:gs pos="0">
                      <a:schemeClr val="accent4"/>
                    </a:gs>
                    <a:gs pos="100000">
                      <a:schemeClr val="accent4"/>
                    </a:gs>
                  </a:gsLst>
                  <a:lin ang="16200000" scaled="1"/>
                </a:gradFill>
                <a:latin typeface="+mn-ea"/>
              </a:rPr>
              <a:t>Ⅱ. Collection system of wholesale market price information </a:t>
            </a:r>
            <a:endParaRPr lang="ko-KR" altLang="en-US" sz="2000" spc="-200" dirty="0">
              <a:gradFill>
                <a:gsLst>
                  <a:gs pos="0">
                    <a:schemeClr val="accent4"/>
                  </a:gs>
                  <a:gs pos="100000">
                    <a:schemeClr val="accent4"/>
                  </a:gs>
                </a:gsLst>
                <a:lin ang="16200000" scaled="1"/>
              </a:gradFill>
              <a:latin typeface="+mn-ea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0" y="1"/>
            <a:ext cx="12192000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ko-KR" altLang="en-US">
              <a:latin typeface="Noto Sans Korean Regular" pitchFamily="34" charset="-127"/>
              <a:ea typeface="Noto Sans Korean Regular" pitchFamily="34" charset="-127"/>
            </a:endParaRPr>
          </a:p>
        </p:txBody>
      </p:sp>
      <p:sp>
        <p:nvSpPr>
          <p:cNvPr id="26" name="직사각형 25"/>
          <p:cNvSpPr/>
          <p:nvPr/>
        </p:nvSpPr>
        <p:spPr>
          <a:xfrm>
            <a:off x="0" y="6361894"/>
            <a:ext cx="12191999" cy="49610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r>
              <a:rPr lang="en-US" altLang="ko-KR" sz="1200" dirty="0" smtClean="0">
                <a:latin typeface="+mn-ea"/>
              </a:rPr>
              <a:t>- 4 -</a:t>
            </a:r>
            <a:endParaRPr lang="ko-KR" altLang="en-US" sz="1200" dirty="0">
              <a:latin typeface="+mn-ea"/>
            </a:endParaRPr>
          </a:p>
        </p:txBody>
      </p:sp>
      <p:sp>
        <p:nvSpPr>
          <p:cNvPr id="14" name="Rectangle 24"/>
          <p:cNvSpPr>
            <a:spLocks/>
          </p:cNvSpPr>
          <p:nvPr/>
        </p:nvSpPr>
        <p:spPr bwMode="auto">
          <a:xfrm>
            <a:off x="1369455" y="1266439"/>
            <a:ext cx="9505056" cy="369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ctr">
              <a:lnSpc>
                <a:spcPct val="120000"/>
              </a:lnSpc>
              <a:spcBef>
                <a:spcPts val="600"/>
              </a:spcBef>
            </a:pPr>
            <a:endParaRPr lang="en-US" altLang="ko-KR" sz="1800" b="1" dirty="0" smtClean="0">
              <a:gradFill>
                <a:gsLst>
                  <a:gs pos="0">
                    <a:schemeClr val="accent4"/>
                  </a:gs>
                  <a:gs pos="100000">
                    <a:schemeClr val="accent4"/>
                  </a:gs>
                </a:gsLst>
                <a:lin ang="16200000" scaled="1"/>
              </a:gradFill>
              <a:latin typeface="+mn-ea"/>
              <a:sym typeface="Lato Regular" charset="0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767408" y="2500623"/>
            <a:ext cx="4128448" cy="3160724"/>
            <a:chOff x="1359309" y="124260"/>
            <a:chExt cx="4128448" cy="3160724"/>
          </a:xfrm>
        </p:grpSpPr>
        <p:grpSp>
          <p:nvGrpSpPr>
            <p:cNvPr id="65" name="그룹 64"/>
            <p:cNvGrpSpPr/>
            <p:nvPr/>
          </p:nvGrpSpPr>
          <p:grpSpPr>
            <a:xfrm>
              <a:off x="1434176" y="464350"/>
              <a:ext cx="3868325" cy="2454522"/>
              <a:chOff x="1326164" y="453317"/>
              <a:chExt cx="3868325" cy="2454522"/>
            </a:xfrm>
          </p:grpSpPr>
          <p:grpSp>
            <p:nvGrpSpPr>
              <p:cNvPr id="66" name="그룹 65"/>
              <p:cNvGrpSpPr/>
              <p:nvPr/>
            </p:nvGrpSpPr>
            <p:grpSpPr>
              <a:xfrm>
                <a:off x="1326164" y="1844824"/>
                <a:ext cx="1166652" cy="1060392"/>
                <a:chOff x="850878" y="1825898"/>
                <a:chExt cx="1166652" cy="1060392"/>
              </a:xfrm>
            </p:grpSpPr>
            <p:pic>
              <p:nvPicPr>
                <p:cNvPr id="74" name="Picture 3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50878" y="1825898"/>
                  <a:ext cx="1008112" cy="25834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5" name="Picture 5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50878" y="2132983"/>
                  <a:ext cx="1074870" cy="1871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6" name="Picture 6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50878" y="2329758"/>
                  <a:ext cx="792088" cy="30485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7" name="Picture 7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50878" y="2613020"/>
                  <a:ext cx="1166652" cy="27327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67" name="Picture 2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17925" y="453317"/>
                <a:ext cx="2221565" cy="4535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68" name="그룹 67"/>
              <p:cNvGrpSpPr/>
              <p:nvPr/>
            </p:nvGrpSpPr>
            <p:grpSpPr>
              <a:xfrm>
                <a:off x="4134149" y="2264950"/>
                <a:ext cx="1060340" cy="642889"/>
                <a:chOff x="4044678" y="2187469"/>
                <a:chExt cx="1060340" cy="642889"/>
              </a:xfrm>
            </p:grpSpPr>
            <p:pic>
              <p:nvPicPr>
                <p:cNvPr id="72" name="Picture 9"/>
                <p:cNvPicPr>
                  <a:picLocks noChangeAspect="1" noChangeArrowheads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044678" y="2187469"/>
                  <a:ext cx="918903" cy="3837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3" name="Picture 10"/>
                <p:cNvPicPr>
                  <a:picLocks noChangeAspect="1" noChangeArrowheads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044678" y="2614842"/>
                  <a:ext cx="1060340" cy="2155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69" name="오른쪽 화살표 68"/>
              <p:cNvSpPr/>
              <p:nvPr/>
            </p:nvSpPr>
            <p:spPr>
              <a:xfrm rot="18594346">
                <a:off x="1898432" y="1165207"/>
                <a:ext cx="926565" cy="341174"/>
              </a:xfrm>
              <a:prstGeom prst="rightArrow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78" name="TextBox 77"/>
            <p:cNvSpPr txBox="1"/>
            <p:nvPr/>
          </p:nvSpPr>
          <p:spPr>
            <a:xfrm>
              <a:off x="1359309" y="3007985"/>
              <a:ext cx="2416880" cy="276999"/>
            </a:xfrm>
            <a:prstGeom prst="rect">
              <a:avLst/>
            </a:prstGeom>
            <a:pattFill prst="ltDnDiag">
              <a:fgClr>
                <a:schemeClr val="bg1">
                  <a:lumMod val="85000"/>
                </a:schemeClr>
              </a:fgClr>
              <a:bgClr>
                <a:schemeClr val="bg1"/>
              </a:bgClr>
            </a:pattFill>
          </p:spPr>
          <p:txBody>
            <a:bodyPr wrap="none" rtlCol="0">
              <a:spAutoFit/>
            </a:bodyPr>
            <a:lstStyle/>
            <a:p>
              <a:r>
                <a:rPr lang="en-US" altLang="ko-KR" sz="1200" b="1" dirty="0" smtClean="0">
                  <a:solidFill>
                    <a:schemeClr val="accent6">
                      <a:lumMod val="75000"/>
                    </a:schemeClr>
                  </a:solidFill>
                </a:rPr>
                <a:t>Producing and managing data</a:t>
              </a:r>
              <a:endParaRPr lang="ko-KR" altLang="en-US" sz="1200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2415569" y="124260"/>
              <a:ext cx="3072188" cy="276999"/>
            </a:xfrm>
            <a:prstGeom prst="rect">
              <a:avLst/>
            </a:prstGeom>
            <a:pattFill prst="ltDnDiag">
              <a:fgClr>
                <a:schemeClr val="bg1">
                  <a:lumMod val="85000"/>
                </a:schemeClr>
              </a:fgClr>
              <a:bgClr>
                <a:schemeClr val="bg1"/>
              </a:bgClr>
            </a:pattFill>
          </p:spPr>
          <p:txBody>
            <a:bodyPr wrap="none" rtlCol="0">
              <a:spAutoFit/>
            </a:bodyPr>
            <a:lstStyle/>
            <a:p>
              <a:r>
                <a:rPr lang="en-US" altLang="ko-KR" sz="1200" b="1" dirty="0" smtClean="0">
                  <a:solidFill>
                    <a:schemeClr val="accent6">
                      <a:lumMod val="75000"/>
                    </a:schemeClr>
                  </a:solidFill>
                </a:rPr>
                <a:t>Collecting, managing, and sharing data</a:t>
              </a:r>
              <a:endParaRPr lang="ko-KR" altLang="en-US" sz="1200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4268026" y="3007985"/>
              <a:ext cx="974947" cy="276999"/>
            </a:xfrm>
            <a:prstGeom prst="rect">
              <a:avLst/>
            </a:prstGeom>
            <a:pattFill prst="ltDnDiag">
              <a:fgClr>
                <a:schemeClr val="bg1">
                  <a:lumMod val="85000"/>
                </a:schemeClr>
              </a:fgClr>
              <a:bgClr>
                <a:schemeClr val="bg1"/>
              </a:bgClr>
            </a:pattFill>
          </p:spPr>
          <p:txBody>
            <a:bodyPr wrap="none" rtlCol="0">
              <a:spAutoFit/>
            </a:bodyPr>
            <a:lstStyle/>
            <a:p>
              <a:r>
                <a:rPr lang="en-US" altLang="ko-KR" sz="1200" b="1" dirty="0" smtClean="0">
                  <a:solidFill>
                    <a:schemeClr val="accent6">
                      <a:lumMod val="75000"/>
                    </a:schemeClr>
                  </a:solidFill>
                </a:rPr>
                <a:t>Using data</a:t>
              </a:r>
              <a:endParaRPr lang="ko-KR" altLang="en-US" sz="1200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pic>
        <p:nvPicPr>
          <p:cNvPr id="82" name="Picture 4"/>
          <p:cNvPicPr>
            <a:picLocks noChangeAspect="1" noChangeArrowheads="1"/>
          </p:cNvPicPr>
          <p:nvPr/>
        </p:nvPicPr>
        <p:blipFill>
          <a:blip r:embed="rId9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940" y="2523089"/>
            <a:ext cx="6344734" cy="3210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3" name="오른쪽 화살표 82"/>
          <p:cNvSpPr/>
          <p:nvPr/>
        </p:nvSpPr>
        <p:spPr>
          <a:xfrm rot="2892584">
            <a:off x="3073994" y="3591501"/>
            <a:ext cx="926565" cy="341174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4" name="TextBox 83"/>
          <p:cNvSpPr txBox="1"/>
          <p:nvPr/>
        </p:nvSpPr>
        <p:spPr>
          <a:xfrm>
            <a:off x="5287013" y="2044930"/>
            <a:ext cx="6065571" cy="307777"/>
          </a:xfrm>
          <a:prstGeom prst="rect">
            <a:avLst/>
          </a:prstGeom>
          <a:solidFill>
            <a:schemeClr val="accent2">
              <a:lumMod val="20000"/>
              <a:lumOff val="80000"/>
              <a:alpha val="3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400" b="1" dirty="0" smtClean="0">
                <a:solidFill>
                  <a:srgbClr val="4A66AC"/>
                </a:solidFill>
              </a:rPr>
              <a:t>Operation status of EPIS price information on agricultural product</a:t>
            </a:r>
            <a:endParaRPr lang="ko-KR" altLang="en-US" sz="1400" b="1" dirty="0">
              <a:solidFill>
                <a:srgbClr val="4A66AC"/>
              </a:solidFill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50260" y="4260964"/>
            <a:ext cx="907157" cy="348907"/>
          </a:xfrm>
          <a:prstGeom prst="rect">
            <a:avLst/>
          </a:prstGeom>
        </p:spPr>
      </p:pic>
      <p:sp>
        <p:nvSpPr>
          <p:cNvPr id="29" name="Rectangle 24"/>
          <p:cNvSpPr>
            <a:spLocks/>
          </p:cNvSpPr>
          <p:nvPr/>
        </p:nvSpPr>
        <p:spPr bwMode="auto">
          <a:xfrm>
            <a:off x="1369454" y="1266439"/>
            <a:ext cx="9551081" cy="672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ctr">
              <a:lnSpc>
                <a:spcPct val="120000"/>
              </a:lnSpc>
              <a:spcBef>
                <a:spcPts val="600"/>
              </a:spcBef>
            </a:pPr>
            <a:r>
              <a:rPr lang="en-US" altLang="ko-KR" sz="1800" b="1" dirty="0">
                <a:gradFill>
                  <a:gsLst>
                    <a:gs pos="0">
                      <a:schemeClr val="accent4"/>
                    </a:gs>
                    <a:gs pos="100000">
                      <a:schemeClr val="accent4"/>
                    </a:gs>
                  </a:gsLst>
                  <a:lin ang="16200000" scaled="1"/>
                </a:gradFill>
                <a:latin typeface="+mn-ea"/>
                <a:sym typeface="Lato Regular" charset="0"/>
              </a:rPr>
              <a:t>Collecting, managing, and sharing distribution price of agricultural product encompassing from place of origin to auctioning to wholesaling and to consumers  </a:t>
            </a:r>
          </a:p>
        </p:txBody>
      </p:sp>
    </p:spTree>
    <p:extLst>
      <p:ext uri="{BB962C8B-B14F-4D97-AF65-F5344CB8AC3E}">
        <p14:creationId xmlns:p14="http://schemas.microsoft.com/office/powerpoint/2010/main" val="3892653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모서리가 둥근 직사각형 52"/>
          <p:cNvSpPr/>
          <p:nvPr/>
        </p:nvSpPr>
        <p:spPr>
          <a:xfrm>
            <a:off x="891382" y="1196751"/>
            <a:ext cx="10461202" cy="794318"/>
          </a:xfrm>
          <a:prstGeom prst="roundRect">
            <a:avLst>
              <a:gd name="adj" fmla="val 890"/>
            </a:avLst>
          </a:prstGeom>
          <a:solidFill>
            <a:schemeClr val="bg1"/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sx="99000" sy="99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54" name="Rectangle 24"/>
          <p:cNvSpPr>
            <a:spLocks/>
          </p:cNvSpPr>
          <p:nvPr/>
        </p:nvSpPr>
        <p:spPr bwMode="auto">
          <a:xfrm>
            <a:off x="1369454" y="1266439"/>
            <a:ext cx="9551081" cy="672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ctr">
              <a:lnSpc>
                <a:spcPct val="120000"/>
              </a:lnSpc>
              <a:spcBef>
                <a:spcPts val="600"/>
              </a:spcBef>
            </a:pPr>
            <a:r>
              <a:rPr lang="en-US" altLang="ko-KR" sz="1800" b="1" dirty="0">
                <a:gradFill>
                  <a:gsLst>
                    <a:gs pos="0">
                      <a:schemeClr val="accent4"/>
                    </a:gs>
                    <a:gs pos="100000">
                      <a:schemeClr val="accent4"/>
                    </a:gs>
                  </a:gsLst>
                  <a:lin ang="16200000" scaled="1"/>
                </a:gradFill>
                <a:latin typeface="+mn-ea"/>
                <a:sym typeface="Lato Regular" charset="0"/>
              </a:rPr>
              <a:t>A real-time data production is possible as the price of agricultural product is decided through an e-auction at wholesale corporation </a:t>
            </a:r>
            <a:r>
              <a:rPr lang="ko-KR" altLang="en-US" sz="1800" b="1" dirty="0">
                <a:gradFill>
                  <a:gsLst>
                    <a:gs pos="0">
                      <a:schemeClr val="accent4"/>
                    </a:gs>
                    <a:gs pos="100000">
                      <a:schemeClr val="accent4"/>
                    </a:gs>
                  </a:gsLst>
                  <a:lin ang="16200000" scaled="1"/>
                </a:gradFill>
                <a:latin typeface="+mn-ea"/>
                <a:sym typeface="Lato Regular" charset="0"/>
              </a:rPr>
              <a:t> </a:t>
            </a:r>
            <a:endParaRPr lang="en-US" altLang="ko-KR" sz="1800" b="1" dirty="0">
              <a:gradFill>
                <a:gsLst>
                  <a:gs pos="0">
                    <a:schemeClr val="accent4"/>
                  </a:gs>
                  <a:gs pos="100000">
                    <a:schemeClr val="accent4"/>
                  </a:gs>
                </a:gsLst>
                <a:lin ang="16200000" scaled="1"/>
              </a:gradFill>
              <a:latin typeface="+mn-ea"/>
              <a:sym typeface="Lato Regular" charset="0"/>
            </a:endParaRPr>
          </a:p>
        </p:txBody>
      </p:sp>
      <p:sp>
        <p:nvSpPr>
          <p:cNvPr id="18" name="모서리가 둥근 직사각형 17"/>
          <p:cNvSpPr/>
          <p:nvPr/>
        </p:nvSpPr>
        <p:spPr>
          <a:xfrm>
            <a:off x="891382" y="838564"/>
            <a:ext cx="4594112" cy="3600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ko-KR" altLang="en-US">
              <a:latin typeface="Noto Sans Korean Regular" pitchFamily="34" charset="-127"/>
              <a:ea typeface="Noto Sans Korean Regular" pitchFamily="34" charset="-127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42360" y="114677"/>
            <a:ext cx="5685688" cy="723887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spAutoFit/>
          </a:bodyPr>
          <a:lstStyle/>
          <a:p>
            <a:pPr>
              <a:lnSpc>
                <a:spcPct val="200000"/>
              </a:lnSpc>
              <a:spcBef>
                <a:spcPts val="600"/>
              </a:spcBef>
            </a:pPr>
            <a:r>
              <a:rPr lang="en-US" altLang="ko-KR" sz="2000" spc="-200" dirty="0">
                <a:gradFill>
                  <a:gsLst>
                    <a:gs pos="0">
                      <a:schemeClr val="accent4"/>
                    </a:gs>
                    <a:gs pos="100000">
                      <a:schemeClr val="accent4"/>
                    </a:gs>
                  </a:gsLst>
                  <a:lin ang="16200000" scaled="1"/>
                </a:gradFill>
                <a:latin typeface="+mn-ea"/>
              </a:rPr>
              <a:t>Ⅱ. Collection system of wholesale market price information </a:t>
            </a:r>
            <a:endParaRPr lang="ko-KR" altLang="en-US" sz="2000" spc="-200" dirty="0">
              <a:gradFill>
                <a:gsLst>
                  <a:gs pos="0">
                    <a:schemeClr val="accent4"/>
                  </a:gs>
                  <a:gs pos="100000">
                    <a:schemeClr val="accent4"/>
                  </a:gs>
                </a:gsLst>
                <a:lin ang="16200000" scaled="1"/>
              </a:gradFill>
              <a:latin typeface="+mn-ea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0" y="1"/>
            <a:ext cx="12192000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ko-KR" altLang="en-US">
              <a:latin typeface="Noto Sans Korean Regular" pitchFamily="34" charset="-127"/>
              <a:ea typeface="Noto Sans Korean Regular" pitchFamily="34" charset="-127"/>
            </a:endParaRPr>
          </a:p>
        </p:txBody>
      </p:sp>
      <p:sp>
        <p:nvSpPr>
          <p:cNvPr id="26" name="직사각형 25"/>
          <p:cNvSpPr/>
          <p:nvPr/>
        </p:nvSpPr>
        <p:spPr>
          <a:xfrm>
            <a:off x="0" y="6361894"/>
            <a:ext cx="12191999" cy="49610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r>
              <a:rPr lang="en-US" altLang="ko-KR" sz="1200" dirty="0" smtClean="0">
                <a:latin typeface="+mn-ea"/>
              </a:rPr>
              <a:t>- 5 -</a:t>
            </a:r>
            <a:endParaRPr lang="ko-KR" altLang="en-US" sz="1200" dirty="0">
              <a:latin typeface="+mn-ea"/>
            </a:endParaRPr>
          </a:p>
        </p:txBody>
      </p:sp>
      <p:sp>
        <p:nvSpPr>
          <p:cNvPr id="14" name="Rectangle 24"/>
          <p:cNvSpPr>
            <a:spLocks/>
          </p:cNvSpPr>
          <p:nvPr/>
        </p:nvSpPr>
        <p:spPr bwMode="auto">
          <a:xfrm>
            <a:off x="1369455" y="2154811"/>
            <a:ext cx="9505056" cy="369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ctr">
              <a:lnSpc>
                <a:spcPct val="120000"/>
              </a:lnSpc>
              <a:spcBef>
                <a:spcPts val="600"/>
              </a:spcBef>
            </a:pPr>
            <a:endParaRPr lang="en-US" altLang="ko-KR" sz="1800" b="1" dirty="0" smtClean="0">
              <a:gradFill>
                <a:gsLst>
                  <a:gs pos="0">
                    <a:schemeClr val="accent4"/>
                  </a:gs>
                  <a:gs pos="100000">
                    <a:schemeClr val="accent4"/>
                  </a:gs>
                </a:gsLst>
                <a:lin ang="16200000" scaled="1"/>
              </a:gradFill>
              <a:latin typeface="+mn-ea"/>
              <a:sym typeface="Lato Regular" charset="0"/>
            </a:endParaRPr>
          </a:p>
        </p:txBody>
      </p:sp>
      <p:pic>
        <p:nvPicPr>
          <p:cNvPr id="27" name="그림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361" y="2495307"/>
            <a:ext cx="5611188" cy="2774211"/>
          </a:xfrm>
          <a:prstGeom prst="rect">
            <a:avLst/>
          </a:prstGeom>
          <a:ln w="3175">
            <a:solidFill>
              <a:schemeClr val="bg1">
                <a:lumMod val="95000"/>
              </a:schemeClr>
            </a:solidFill>
          </a:ln>
        </p:spPr>
      </p:pic>
      <p:sp>
        <p:nvSpPr>
          <p:cNvPr id="28" name="TextBox 27"/>
          <p:cNvSpPr txBox="1"/>
          <p:nvPr/>
        </p:nvSpPr>
        <p:spPr>
          <a:xfrm>
            <a:off x="842360" y="2113262"/>
            <a:ext cx="3780779" cy="307777"/>
          </a:xfrm>
          <a:prstGeom prst="rect">
            <a:avLst/>
          </a:prstGeom>
          <a:solidFill>
            <a:schemeClr val="accent2">
              <a:lumMod val="20000"/>
              <a:lumOff val="80000"/>
              <a:alpha val="3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400" b="1" dirty="0" smtClean="0">
                <a:solidFill>
                  <a:srgbClr val="4A66AC"/>
                </a:solidFill>
              </a:rPr>
              <a:t>System chart of wholesale market trading</a:t>
            </a:r>
            <a:endParaRPr lang="ko-KR" altLang="en-US" sz="1400" b="1" dirty="0">
              <a:solidFill>
                <a:srgbClr val="4A66AC"/>
              </a:solidFill>
            </a:endParaRPr>
          </a:p>
        </p:txBody>
      </p:sp>
      <p:sp>
        <p:nvSpPr>
          <p:cNvPr id="29" name="직사각형 28"/>
          <p:cNvSpPr/>
          <p:nvPr/>
        </p:nvSpPr>
        <p:spPr>
          <a:xfrm>
            <a:off x="6672064" y="2502960"/>
            <a:ext cx="4909163" cy="2046693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0" name="그룹 29"/>
          <p:cNvGrpSpPr/>
          <p:nvPr/>
        </p:nvGrpSpPr>
        <p:grpSpPr>
          <a:xfrm>
            <a:off x="6744072" y="2570089"/>
            <a:ext cx="4893474" cy="1897220"/>
            <a:chOff x="-95468" y="4766955"/>
            <a:chExt cx="4893474" cy="1897220"/>
          </a:xfrm>
        </p:grpSpPr>
        <p:sp>
          <p:nvSpPr>
            <p:cNvPr id="31" name="직사각형 30"/>
            <p:cNvSpPr/>
            <p:nvPr/>
          </p:nvSpPr>
          <p:spPr>
            <a:xfrm>
              <a:off x="1411792" y="5107401"/>
              <a:ext cx="1354841" cy="727479"/>
            </a:xfrm>
            <a:prstGeom prst="rect">
              <a:avLst/>
            </a:prstGeom>
            <a:solidFill>
              <a:srgbClr val="4A66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100" b="1" dirty="0" smtClean="0"/>
                <a:t>Confirming inventory</a:t>
              </a:r>
            </a:p>
            <a:p>
              <a:pPr algn="ctr"/>
              <a:r>
                <a:rPr lang="en-US" altLang="ko-KR" sz="1100" b="1" dirty="0" smtClean="0"/>
                <a:t>Making sales table</a:t>
              </a:r>
              <a:endParaRPr lang="ko-KR" altLang="en-US" sz="1100" b="1" dirty="0"/>
            </a:p>
          </p:txBody>
        </p:sp>
        <p:pic>
          <p:nvPicPr>
            <p:cNvPr id="32" name="그림 204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8526" y="5101884"/>
              <a:ext cx="265261" cy="316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" name="TextBox 32"/>
            <p:cNvSpPr txBox="1"/>
            <p:nvPr/>
          </p:nvSpPr>
          <p:spPr>
            <a:xfrm>
              <a:off x="276426" y="4766955"/>
              <a:ext cx="609462" cy="246221"/>
            </a:xfrm>
            <a:prstGeom prst="rect">
              <a:avLst/>
            </a:prstGeom>
            <a:pattFill prst="ltDnDiag">
              <a:fgClr>
                <a:schemeClr val="bg1">
                  <a:lumMod val="85000"/>
                </a:schemeClr>
              </a:fgClr>
              <a:bgClr>
                <a:schemeClr val="bg1"/>
              </a:bgClr>
            </a:patt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000" b="1" dirty="0" smtClean="0">
                  <a:solidFill>
                    <a:schemeClr val="tx2">
                      <a:lumMod val="50000"/>
                    </a:schemeClr>
                  </a:solidFill>
                </a:rPr>
                <a:t>Farmer</a:t>
              </a:r>
              <a:endParaRPr lang="ko-KR" altLang="en-US" sz="1000" b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-95468" y="5405154"/>
              <a:ext cx="135325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000" dirty="0" smtClean="0">
                  <a:solidFill>
                    <a:schemeClr val="bg1">
                      <a:lumMod val="50000"/>
                    </a:schemeClr>
                  </a:solidFill>
                </a:rPr>
                <a:t>Shipping </a:t>
              </a:r>
            </a:p>
            <a:p>
              <a:pPr algn="ctr"/>
              <a:r>
                <a:rPr lang="en-US" altLang="ko-KR" sz="1000" dirty="0" smtClean="0">
                  <a:solidFill>
                    <a:schemeClr val="bg1">
                      <a:lumMod val="50000"/>
                    </a:schemeClr>
                  </a:solidFill>
                </a:rPr>
                <a:t>Agricultural product</a:t>
              </a:r>
              <a:endParaRPr lang="ko-KR" altLang="en-US" sz="10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403400" y="4766955"/>
              <a:ext cx="3096507" cy="246221"/>
            </a:xfrm>
            <a:prstGeom prst="rect">
              <a:avLst/>
            </a:prstGeom>
            <a:pattFill prst="ltDnDiag">
              <a:fgClr>
                <a:schemeClr val="bg1">
                  <a:lumMod val="85000"/>
                </a:schemeClr>
              </a:fgClr>
              <a:bgClr>
                <a:schemeClr val="bg1"/>
              </a:bgClr>
            </a:patt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000" b="1" dirty="0" smtClean="0">
                  <a:solidFill>
                    <a:schemeClr val="tx2">
                      <a:lumMod val="50000"/>
                    </a:schemeClr>
                  </a:solidFill>
                </a:rPr>
                <a:t>Wholesale Market Corp. </a:t>
              </a:r>
              <a:endParaRPr lang="ko-KR" altLang="en-US" sz="1000" b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36" name="직사각형 35"/>
            <p:cNvSpPr/>
            <p:nvPr/>
          </p:nvSpPr>
          <p:spPr>
            <a:xfrm>
              <a:off x="3112775" y="5110202"/>
              <a:ext cx="1387133" cy="360040"/>
            </a:xfrm>
            <a:prstGeom prst="rect">
              <a:avLst/>
            </a:prstGeom>
            <a:solidFill>
              <a:srgbClr val="4A66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100" b="1" dirty="0" smtClean="0"/>
                <a:t>Auction (Bidding machine)</a:t>
              </a:r>
              <a:endParaRPr lang="ko-KR" altLang="en-US" sz="1100" b="1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3112775" y="6129922"/>
              <a:ext cx="1395524" cy="246221"/>
            </a:xfrm>
            <a:prstGeom prst="rect">
              <a:avLst/>
            </a:prstGeom>
            <a:pattFill prst="ltDnDiag">
              <a:fgClr>
                <a:schemeClr val="bg1">
                  <a:lumMod val="85000"/>
                </a:schemeClr>
              </a:fgClr>
              <a:bgClr>
                <a:schemeClr val="bg1"/>
              </a:bgClr>
            </a:patt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000" b="1" dirty="0" smtClean="0">
                  <a:solidFill>
                    <a:schemeClr val="tx2">
                      <a:lumMod val="50000"/>
                    </a:schemeClr>
                  </a:solidFill>
                </a:rPr>
                <a:t>Moderate buyer</a:t>
              </a:r>
              <a:endParaRPr lang="ko-KR" altLang="en-US" sz="1000" b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112283" y="6417954"/>
              <a:ext cx="1395524" cy="246221"/>
            </a:xfrm>
            <a:prstGeom prst="rect">
              <a:avLst/>
            </a:prstGeom>
            <a:pattFill prst="ltDnDiag">
              <a:fgClr>
                <a:schemeClr val="bg1">
                  <a:lumMod val="85000"/>
                </a:schemeClr>
              </a:fgClr>
              <a:bgClr>
                <a:schemeClr val="bg1"/>
              </a:bgClr>
            </a:patt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000" b="1" dirty="0" smtClean="0">
                  <a:solidFill>
                    <a:schemeClr val="tx2">
                      <a:lumMod val="50000"/>
                    </a:schemeClr>
                  </a:solidFill>
                </a:rPr>
                <a:t>Bidder</a:t>
              </a:r>
              <a:endParaRPr lang="ko-KR" altLang="en-US" sz="1000" b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4049083" y="5653342"/>
              <a:ext cx="74892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000" dirty="0" smtClean="0">
                  <a:solidFill>
                    <a:schemeClr val="bg1">
                      <a:lumMod val="50000"/>
                    </a:schemeClr>
                  </a:solidFill>
                </a:rPr>
                <a:t>E-bidding</a:t>
              </a:r>
              <a:endParaRPr lang="ko-KR" altLang="en-US" sz="10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0" name="직사각형 39"/>
            <p:cNvSpPr/>
            <p:nvPr/>
          </p:nvSpPr>
          <p:spPr>
            <a:xfrm>
              <a:off x="1403400" y="5899563"/>
              <a:ext cx="1387133" cy="360040"/>
            </a:xfrm>
            <a:prstGeom prst="rect">
              <a:avLst/>
            </a:prstGeom>
            <a:solidFill>
              <a:srgbClr val="4A66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100" b="1" dirty="0" smtClean="0"/>
                <a:t>Sharing price (real-time)</a:t>
              </a:r>
              <a:endParaRPr lang="ko-KR" altLang="en-US" sz="1100" b="1" dirty="0"/>
            </a:p>
          </p:txBody>
        </p:sp>
        <p:sp>
          <p:nvSpPr>
            <p:cNvPr id="41" name="오른쪽 화살표 40"/>
            <p:cNvSpPr/>
            <p:nvPr/>
          </p:nvSpPr>
          <p:spPr>
            <a:xfrm>
              <a:off x="1113387" y="5229200"/>
              <a:ext cx="218253" cy="126949"/>
            </a:xfrm>
            <a:prstGeom prst="rightArrow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2" name="오른쪽 화살표 41"/>
            <p:cNvSpPr/>
            <p:nvPr/>
          </p:nvSpPr>
          <p:spPr>
            <a:xfrm>
              <a:off x="2843808" y="5223947"/>
              <a:ext cx="218253" cy="126949"/>
            </a:xfrm>
            <a:prstGeom prst="rightArrow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3" name="오른쪽 화살표 42"/>
            <p:cNvSpPr/>
            <p:nvPr/>
          </p:nvSpPr>
          <p:spPr>
            <a:xfrm rot="10800000">
              <a:off x="2879219" y="5926936"/>
              <a:ext cx="940454" cy="126949"/>
            </a:xfrm>
            <a:prstGeom prst="rightArrow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4" name="오른쪽 화살표 43"/>
            <p:cNvSpPr/>
            <p:nvPr/>
          </p:nvSpPr>
          <p:spPr>
            <a:xfrm rot="5400000">
              <a:off x="3780376" y="5727345"/>
              <a:ext cx="540987" cy="165012"/>
            </a:xfrm>
            <a:prstGeom prst="rightArrow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5" name="오른쪽 화살표 44"/>
            <p:cNvSpPr/>
            <p:nvPr/>
          </p:nvSpPr>
          <p:spPr>
            <a:xfrm rot="16200000">
              <a:off x="3564587" y="5720893"/>
              <a:ext cx="526938" cy="160727"/>
            </a:xfrm>
            <a:prstGeom prst="rightArrow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2910249" y="5625545"/>
              <a:ext cx="89960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000" dirty="0" smtClean="0">
                  <a:solidFill>
                    <a:schemeClr val="bg1">
                      <a:lumMod val="50000"/>
                    </a:schemeClr>
                  </a:solidFill>
                </a:rPr>
                <a:t>Winning bid</a:t>
              </a:r>
              <a:endParaRPr lang="ko-KR" altLang="en-US" sz="10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6672064" y="2116011"/>
            <a:ext cx="2190087" cy="307777"/>
          </a:xfrm>
          <a:prstGeom prst="rect">
            <a:avLst/>
          </a:prstGeom>
          <a:solidFill>
            <a:schemeClr val="accent2">
              <a:lumMod val="20000"/>
              <a:lumOff val="80000"/>
              <a:alpha val="3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400" b="1" dirty="0" smtClean="0">
                <a:solidFill>
                  <a:srgbClr val="4A66AC"/>
                </a:solidFill>
              </a:rPr>
              <a:t>Flowchart of e-auction </a:t>
            </a:r>
            <a:endParaRPr lang="ko-KR" altLang="en-US" sz="1400" b="1" dirty="0">
              <a:solidFill>
                <a:srgbClr val="4A66AC"/>
              </a:solidFill>
            </a:endParaRPr>
          </a:p>
        </p:txBody>
      </p:sp>
      <p:sp>
        <p:nvSpPr>
          <p:cNvPr id="49" name="직사각형 48"/>
          <p:cNvSpPr/>
          <p:nvPr/>
        </p:nvSpPr>
        <p:spPr>
          <a:xfrm>
            <a:off x="6938278" y="4595082"/>
            <a:ext cx="4401169" cy="1661546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0" name="chart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3930" y="4640978"/>
            <a:ext cx="3979031" cy="1588136"/>
          </a:xfrm>
          <a:prstGeom prst="rect">
            <a:avLst/>
          </a:prstGeom>
        </p:spPr>
      </p:pic>
      <p:sp>
        <p:nvSpPr>
          <p:cNvPr id="51" name="오른쪽 화살표 50"/>
          <p:cNvSpPr/>
          <p:nvPr/>
        </p:nvSpPr>
        <p:spPr>
          <a:xfrm rot="5400000">
            <a:off x="8684829" y="4188490"/>
            <a:ext cx="463313" cy="341174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249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직사각형 180"/>
          <p:cNvSpPr/>
          <p:nvPr/>
        </p:nvSpPr>
        <p:spPr>
          <a:xfrm>
            <a:off x="4360354" y="1679268"/>
            <a:ext cx="7412408" cy="2631615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모서리가 둥근 직사각형 17"/>
          <p:cNvSpPr/>
          <p:nvPr/>
        </p:nvSpPr>
        <p:spPr>
          <a:xfrm>
            <a:off x="891382" y="838564"/>
            <a:ext cx="4594112" cy="3600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ko-KR" altLang="en-US">
              <a:latin typeface="Noto Sans Korean Regular" pitchFamily="34" charset="-127"/>
              <a:ea typeface="Noto Sans Korean Regular" pitchFamily="34" charset="-127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0" y="1"/>
            <a:ext cx="12192000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ko-KR" altLang="en-US">
              <a:latin typeface="Noto Sans Korean Regular" pitchFamily="34" charset="-127"/>
              <a:ea typeface="Noto Sans Korean Regular" pitchFamily="34" charset="-127"/>
            </a:endParaRPr>
          </a:p>
        </p:txBody>
      </p:sp>
      <p:sp>
        <p:nvSpPr>
          <p:cNvPr id="26" name="직사각형 25"/>
          <p:cNvSpPr/>
          <p:nvPr/>
        </p:nvSpPr>
        <p:spPr>
          <a:xfrm>
            <a:off x="0" y="6361894"/>
            <a:ext cx="12191999" cy="49610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r>
              <a:rPr lang="en-US" altLang="ko-KR" sz="1200" dirty="0" smtClean="0">
                <a:latin typeface="+mn-ea"/>
              </a:rPr>
              <a:t>- 6 -</a:t>
            </a:r>
            <a:endParaRPr lang="ko-KR" altLang="en-US" sz="1200" dirty="0">
              <a:latin typeface="+mn-ea"/>
            </a:endParaRPr>
          </a:p>
        </p:txBody>
      </p:sp>
      <p:sp>
        <p:nvSpPr>
          <p:cNvPr id="14" name="Rectangle 24"/>
          <p:cNvSpPr>
            <a:spLocks/>
          </p:cNvSpPr>
          <p:nvPr/>
        </p:nvSpPr>
        <p:spPr bwMode="auto">
          <a:xfrm>
            <a:off x="1280834" y="1383107"/>
            <a:ext cx="9505056" cy="369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ctr">
              <a:lnSpc>
                <a:spcPct val="120000"/>
              </a:lnSpc>
              <a:spcBef>
                <a:spcPts val="600"/>
              </a:spcBef>
            </a:pPr>
            <a:endParaRPr lang="en-US" altLang="ko-KR" sz="1800" b="1" dirty="0" smtClean="0">
              <a:gradFill>
                <a:gsLst>
                  <a:gs pos="0">
                    <a:schemeClr val="accent4"/>
                  </a:gs>
                  <a:gs pos="100000">
                    <a:schemeClr val="accent4"/>
                  </a:gs>
                </a:gsLst>
                <a:lin ang="16200000" scaled="1"/>
              </a:gradFill>
              <a:latin typeface="+mn-ea"/>
              <a:sym typeface="Lato Regular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842360" y="114677"/>
            <a:ext cx="5982130" cy="723887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spAutoFit/>
          </a:bodyPr>
          <a:lstStyle/>
          <a:p>
            <a:pPr>
              <a:lnSpc>
                <a:spcPct val="200000"/>
              </a:lnSpc>
              <a:spcBef>
                <a:spcPts val="600"/>
              </a:spcBef>
            </a:pPr>
            <a:r>
              <a:rPr lang="en-US" altLang="ko-KR" sz="2000" spc="-200" dirty="0">
                <a:gradFill>
                  <a:gsLst>
                    <a:gs pos="0">
                      <a:schemeClr val="accent4"/>
                    </a:gs>
                    <a:gs pos="100000">
                      <a:schemeClr val="accent4"/>
                    </a:gs>
                  </a:gsLst>
                  <a:lin ang="16200000" scaled="1"/>
                </a:gradFill>
                <a:latin typeface="+mn-ea"/>
              </a:rPr>
              <a:t>Ⅱ. Collection system of wholesale market price information </a:t>
            </a:r>
            <a:endParaRPr lang="ko-KR" altLang="en-US" sz="2000" spc="-200" dirty="0">
              <a:gradFill>
                <a:gsLst>
                  <a:gs pos="0">
                    <a:schemeClr val="accent4"/>
                  </a:gs>
                  <a:gs pos="100000">
                    <a:schemeClr val="accent4"/>
                  </a:gs>
                </a:gsLst>
                <a:lin ang="16200000" scaled="1"/>
              </a:gradFill>
              <a:latin typeface="+mn-ea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4351195" y="1268760"/>
            <a:ext cx="6922857" cy="307777"/>
          </a:xfrm>
          <a:prstGeom prst="rect">
            <a:avLst/>
          </a:prstGeom>
          <a:solidFill>
            <a:schemeClr val="accent2">
              <a:lumMod val="20000"/>
              <a:lumOff val="80000"/>
              <a:alpha val="3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400" b="1" dirty="0" smtClean="0">
                <a:solidFill>
                  <a:srgbClr val="4A66AC"/>
                </a:solidFill>
              </a:rPr>
              <a:t>Collecting/managing/sharing scheme of wholesale market price information</a:t>
            </a:r>
            <a:endParaRPr lang="ko-KR" altLang="en-US" sz="1400" b="1" dirty="0">
              <a:solidFill>
                <a:srgbClr val="4A66AC"/>
              </a:solidFill>
            </a:endParaRPr>
          </a:p>
        </p:txBody>
      </p:sp>
      <p:sp>
        <p:nvSpPr>
          <p:cNvPr id="67" name="AutoShape 176"/>
          <p:cNvSpPr>
            <a:spLocks noChangeArrowheads="1"/>
          </p:cNvSpPr>
          <p:nvPr/>
        </p:nvSpPr>
        <p:spPr bwMode="gray">
          <a:xfrm rot="16200000">
            <a:off x="3993427" y="2902092"/>
            <a:ext cx="2472869" cy="250336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/>
        </p:spPr>
        <p:txBody>
          <a:bodyPr wrap="none" anchor="ctr"/>
          <a:lstStyle/>
          <a:p>
            <a:endParaRPr lang="ko-KR" altLang="en-US">
              <a:latin typeface="+mn-ea"/>
              <a:ea typeface="+mn-ea"/>
            </a:endParaRPr>
          </a:p>
        </p:txBody>
      </p:sp>
      <p:sp>
        <p:nvSpPr>
          <p:cNvPr id="68" name="Rectangle 148"/>
          <p:cNvSpPr>
            <a:spLocks noChangeArrowheads="1"/>
          </p:cNvSpPr>
          <p:nvPr/>
        </p:nvSpPr>
        <p:spPr bwMode="auto">
          <a:xfrm>
            <a:off x="4430524" y="1814057"/>
            <a:ext cx="663968" cy="243971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ko-KR" altLang="en-US" sz="900" dirty="0">
              <a:latin typeface="+mn-ea"/>
              <a:ea typeface="+mn-ea"/>
            </a:endParaRPr>
          </a:p>
        </p:txBody>
      </p:sp>
      <p:sp>
        <p:nvSpPr>
          <p:cNvPr id="69" name="모서리가 둥근 직사각형 68"/>
          <p:cNvSpPr/>
          <p:nvPr/>
        </p:nvSpPr>
        <p:spPr>
          <a:xfrm>
            <a:off x="4415231" y="1807629"/>
            <a:ext cx="690294" cy="233398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ko-KR" sz="1000" b="1" dirty="0" smtClean="0">
                <a:solidFill>
                  <a:schemeClr val="bg1"/>
                </a:solidFill>
                <a:latin typeface="+mn-ea"/>
                <a:ea typeface="+mn-ea"/>
              </a:rPr>
              <a:t>User</a:t>
            </a:r>
            <a:endParaRPr lang="ko-KR" altLang="en-US" sz="10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70" name="Rectangle 117"/>
          <p:cNvSpPr>
            <a:spLocks noChangeArrowheads="1"/>
          </p:cNvSpPr>
          <p:nvPr/>
        </p:nvSpPr>
        <p:spPr bwMode="auto">
          <a:xfrm>
            <a:off x="4357410" y="2866130"/>
            <a:ext cx="774492" cy="273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ko-KR" sz="900" b="1" spc="-150" dirty="0" smtClean="0">
                <a:latin typeface="+mn-ea"/>
                <a:ea typeface="+mn-ea"/>
              </a:rPr>
              <a:t>Wholesale Market Corp.</a:t>
            </a:r>
            <a:endParaRPr lang="ko-KR" altLang="en-US" sz="900" b="1" spc="-150" dirty="0">
              <a:latin typeface="+mn-ea"/>
              <a:ea typeface="+mn-ea"/>
            </a:endParaRPr>
          </a:p>
        </p:txBody>
      </p:sp>
      <p:pic>
        <p:nvPicPr>
          <p:cNvPr id="71" name="Picture 36" descr="business icon_3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79"/>
          <a:stretch>
            <a:fillRect/>
          </a:stretch>
        </p:blipFill>
        <p:spPr bwMode="auto">
          <a:xfrm flipH="1">
            <a:off x="4490279" y="2676555"/>
            <a:ext cx="342705" cy="291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" name="Picture 31" descr="business icon_03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688993" y="2595175"/>
            <a:ext cx="226832" cy="345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" name="Picture 36" descr="business icon_3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79"/>
          <a:stretch>
            <a:fillRect/>
          </a:stretch>
        </p:blipFill>
        <p:spPr bwMode="auto">
          <a:xfrm flipH="1">
            <a:off x="4490279" y="3731092"/>
            <a:ext cx="342705" cy="291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" name="Picture 31" descr="business icon_03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688993" y="3649713"/>
            <a:ext cx="226832" cy="345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" name="Rectangle 117"/>
          <p:cNvSpPr>
            <a:spLocks noChangeArrowheads="1"/>
          </p:cNvSpPr>
          <p:nvPr/>
        </p:nvSpPr>
        <p:spPr bwMode="auto">
          <a:xfrm>
            <a:off x="4357410" y="2358307"/>
            <a:ext cx="774492" cy="273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ko-KR" sz="900" b="1" spc="-150" dirty="0" smtClean="0">
                <a:latin typeface="+mn-ea"/>
                <a:ea typeface="+mn-ea"/>
              </a:rPr>
              <a:t>Wholesale Market</a:t>
            </a:r>
            <a:endParaRPr lang="ko-KR" altLang="en-US" sz="900" b="1" spc="-150" dirty="0">
              <a:latin typeface="+mn-ea"/>
              <a:ea typeface="+mn-ea"/>
            </a:endParaRPr>
          </a:p>
        </p:txBody>
      </p:sp>
      <p:pic>
        <p:nvPicPr>
          <p:cNvPr id="77" name="Picture 36" descr="business icon_3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79"/>
          <a:stretch>
            <a:fillRect/>
          </a:stretch>
        </p:blipFill>
        <p:spPr bwMode="auto">
          <a:xfrm flipH="1">
            <a:off x="4490279" y="2168732"/>
            <a:ext cx="342705" cy="291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" name="Picture 31" descr="business icon_03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688993" y="2087352"/>
            <a:ext cx="226832" cy="345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" name="Rectangle 117"/>
          <p:cNvSpPr>
            <a:spLocks noChangeArrowheads="1"/>
          </p:cNvSpPr>
          <p:nvPr/>
        </p:nvSpPr>
        <p:spPr bwMode="auto">
          <a:xfrm>
            <a:off x="4357410" y="3354170"/>
            <a:ext cx="774492" cy="273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ko-KR" sz="900" b="1" spc="-150" dirty="0" smtClean="0">
                <a:latin typeface="+mn-ea"/>
                <a:ea typeface="+mn-ea"/>
              </a:rPr>
              <a:t>Moderate Buyer</a:t>
            </a:r>
          </a:p>
        </p:txBody>
      </p:sp>
      <p:pic>
        <p:nvPicPr>
          <p:cNvPr id="80" name="Picture 31" descr="business icon_03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600151" y="3094915"/>
            <a:ext cx="226832" cy="345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" name="Rectangle 117"/>
          <p:cNvSpPr>
            <a:spLocks noChangeArrowheads="1"/>
          </p:cNvSpPr>
          <p:nvPr/>
        </p:nvSpPr>
        <p:spPr bwMode="auto">
          <a:xfrm>
            <a:off x="10962307" y="3505311"/>
            <a:ext cx="774492" cy="314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ko-KR" sz="900" b="1" spc="-150" dirty="0" smtClean="0">
                <a:latin typeface="+mn-ea"/>
                <a:ea typeface="+mn-ea"/>
              </a:rPr>
              <a:t>Private firms</a:t>
            </a:r>
            <a:endParaRPr lang="ko-KR" altLang="en-US" sz="900" b="1" spc="-150" dirty="0">
              <a:latin typeface="+mn-ea"/>
              <a:ea typeface="+mn-ea"/>
            </a:endParaRPr>
          </a:p>
        </p:txBody>
      </p:sp>
      <p:grpSp>
        <p:nvGrpSpPr>
          <p:cNvPr id="82" name="그룹 116"/>
          <p:cNvGrpSpPr>
            <a:grpSpLocks/>
          </p:cNvGrpSpPr>
          <p:nvPr/>
        </p:nvGrpSpPr>
        <p:grpSpPr bwMode="auto">
          <a:xfrm>
            <a:off x="11108004" y="3193428"/>
            <a:ext cx="425545" cy="428908"/>
            <a:chOff x="1512379" y="9415152"/>
            <a:chExt cx="593898" cy="444634"/>
          </a:xfrm>
        </p:grpSpPr>
        <p:pic>
          <p:nvPicPr>
            <p:cNvPr id="83" name="Picture 36" descr="business icon_32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779"/>
            <a:stretch>
              <a:fillRect/>
            </a:stretch>
          </p:blipFill>
          <p:spPr bwMode="auto">
            <a:xfrm flipH="1">
              <a:off x="1512379" y="9512259"/>
              <a:ext cx="478285" cy="347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4" name="Picture 31" descr="business icon_03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789706" y="9415152"/>
              <a:ext cx="316571" cy="412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5" name="Rectangle 117"/>
          <p:cNvSpPr>
            <a:spLocks noChangeArrowheads="1"/>
          </p:cNvSpPr>
          <p:nvPr/>
        </p:nvSpPr>
        <p:spPr bwMode="auto">
          <a:xfrm>
            <a:off x="10962307" y="4075131"/>
            <a:ext cx="774492" cy="188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ko-KR" sz="900" b="1" spc="-150" dirty="0" smtClean="0">
                <a:latin typeface="+mn-ea"/>
                <a:ea typeface="+mn-ea"/>
              </a:rPr>
              <a:t>Distributors</a:t>
            </a:r>
            <a:endParaRPr lang="ko-KR" altLang="en-US" sz="900" b="1" spc="-150" dirty="0">
              <a:latin typeface="+mn-ea"/>
              <a:ea typeface="+mn-ea"/>
            </a:endParaRPr>
          </a:p>
        </p:txBody>
      </p:sp>
      <p:grpSp>
        <p:nvGrpSpPr>
          <p:cNvPr id="86" name="그룹 116"/>
          <p:cNvGrpSpPr>
            <a:grpSpLocks/>
          </p:cNvGrpSpPr>
          <p:nvPr/>
        </p:nvGrpSpPr>
        <p:grpSpPr bwMode="auto">
          <a:xfrm>
            <a:off x="11108004" y="3763248"/>
            <a:ext cx="425545" cy="428908"/>
            <a:chOff x="1512379" y="9415152"/>
            <a:chExt cx="593898" cy="444634"/>
          </a:xfrm>
        </p:grpSpPr>
        <p:pic>
          <p:nvPicPr>
            <p:cNvPr id="87" name="Picture 36" descr="business icon_32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779"/>
            <a:stretch>
              <a:fillRect/>
            </a:stretch>
          </p:blipFill>
          <p:spPr bwMode="auto">
            <a:xfrm flipH="1">
              <a:off x="1512379" y="9512259"/>
              <a:ext cx="478285" cy="347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8" name="Picture 31" descr="business icon_03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789706" y="9415152"/>
              <a:ext cx="316571" cy="412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9" name="Rectangle 117"/>
          <p:cNvSpPr>
            <a:spLocks noChangeArrowheads="1"/>
          </p:cNvSpPr>
          <p:nvPr/>
        </p:nvSpPr>
        <p:spPr bwMode="auto">
          <a:xfrm>
            <a:off x="10962307" y="2908122"/>
            <a:ext cx="819786" cy="314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ko-KR" sz="900" b="1" spc="-150" dirty="0" smtClean="0">
                <a:latin typeface="+mn-ea"/>
                <a:ea typeface="+mn-ea"/>
              </a:rPr>
              <a:t>Gov’t/Institutions</a:t>
            </a:r>
            <a:endParaRPr lang="ko-KR" altLang="en-US" sz="900" b="1" spc="-150" dirty="0">
              <a:latin typeface="+mn-ea"/>
              <a:ea typeface="+mn-ea"/>
            </a:endParaRPr>
          </a:p>
        </p:txBody>
      </p:sp>
      <p:grpSp>
        <p:nvGrpSpPr>
          <p:cNvPr id="90" name="그룹 116"/>
          <p:cNvGrpSpPr>
            <a:grpSpLocks/>
          </p:cNvGrpSpPr>
          <p:nvPr/>
        </p:nvGrpSpPr>
        <p:grpSpPr bwMode="auto">
          <a:xfrm>
            <a:off x="11108004" y="2596239"/>
            <a:ext cx="425545" cy="428908"/>
            <a:chOff x="1512379" y="9415152"/>
            <a:chExt cx="593898" cy="444634"/>
          </a:xfrm>
        </p:grpSpPr>
        <p:pic>
          <p:nvPicPr>
            <p:cNvPr id="91" name="Picture 36" descr="business icon_32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779"/>
            <a:stretch>
              <a:fillRect/>
            </a:stretch>
          </p:blipFill>
          <p:spPr bwMode="auto">
            <a:xfrm flipH="1">
              <a:off x="1512379" y="9512259"/>
              <a:ext cx="478285" cy="347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" name="Picture 31" descr="business icon_03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789706" y="9415152"/>
              <a:ext cx="316571" cy="412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3" name="직사각형 92"/>
          <p:cNvSpPr/>
          <p:nvPr/>
        </p:nvSpPr>
        <p:spPr>
          <a:xfrm>
            <a:off x="7666254" y="2242838"/>
            <a:ext cx="1863951" cy="1978921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 latinLnBrk="0"/>
            <a:endParaRPr lang="ko-KR" altLang="en-US" sz="1200" dirty="0" smtClean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94" name="모서리가 둥근 직사각형 93"/>
          <p:cNvSpPr/>
          <p:nvPr/>
        </p:nvSpPr>
        <p:spPr>
          <a:xfrm>
            <a:off x="7708877" y="2137544"/>
            <a:ext cx="1660287" cy="268294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ko-KR" sz="1000" b="1" dirty="0" smtClean="0">
                <a:solidFill>
                  <a:schemeClr val="bg1"/>
                </a:solidFill>
                <a:latin typeface="+mn-ea"/>
                <a:ea typeface="+mn-ea"/>
              </a:rPr>
              <a:t>Ordinary monitoring system</a:t>
            </a:r>
            <a:endParaRPr lang="ko-KR" altLang="en-US" sz="10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95" name="AutoShape 155"/>
          <p:cNvSpPr>
            <a:spLocks noChangeArrowheads="1"/>
          </p:cNvSpPr>
          <p:nvPr/>
        </p:nvSpPr>
        <p:spPr bwMode="gray">
          <a:xfrm>
            <a:off x="7725346" y="3869531"/>
            <a:ext cx="866758" cy="294397"/>
          </a:xfrm>
          <a:prstGeom prst="can">
            <a:avLst>
              <a:gd name="adj" fmla="val 25000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 sz="800" dirty="0" smtClean="0">
                <a:latin typeface="+mn-ea"/>
                <a:ea typeface="+mn-ea"/>
              </a:rPr>
              <a:t>Source successful</a:t>
            </a:r>
          </a:p>
          <a:p>
            <a:pPr algn="ctr"/>
            <a:r>
              <a:rPr lang="en-US" altLang="ko-KR" sz="800" dirty="0" smtClean="0">
                <a:latin typeface="+mn-ea"/>
                <a:ea typeface="+mn-ea"/>
              </a:rPr>
              <a:t>bidding DB</a:t>
            </a:r>
            <a:endParaRPr lang="en-US" altLang="ko-KR" sz="800" dirty="0">
              <a:latin typeface="+mn-ea"/>
              <a:ea typeface="+mn-ea"/>
            </a:endParaRPr>
          </a:p>
        </p:txBody>
      </p:sp>
      <p:sp>
        <p:nvSpPr>
          <p:cNvPr id="96" name="직사각형 95"/>
          <p:cNvSpPr/>
          <p:nvPr/>
        </p:nvSpPr>
        <p:spPr>
          <a:xfrm>
            <a:off x="5432637" y="2241153"/>
            <a:ext cx="844668" cy="1980606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 latinLnBrk="0"/>
            <a:endParaRPr lang="ko-KR" altLang="en-US" sz="1200" dirty="0" smtClean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97" name="모서리가 둥근 직사각형 96"/>
          <p:cNvSpPr/>
          <p:nvPr/>
        </p:nvSpPr>
        <p:spPr>
          <a:xfrm>
            <a:off x="5491872" y="1986772"/>
            <a:ext cx="727135" cy="383994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ko-KR" sz="800" b="1" dirty="0" smtClean="0">
                <a:solidFill>
                  <a:schemeClr val="bg1"/>
                </a:solidFill>
                <a:latin typeface="+mn-ea"/>
              </a:rPr>
              <a:t>Corp. Auction System</a:t>
            </a:r>
            <a:endParaRPr lang="ko-KR" altLang="en-US" sz="8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98" name="Freeform 209"/>
          <p:cNvSpPr>
            <a:spLocks/>
          </p:cNvSpPr>
          <p:nvPr/>
        </p:nvSpPr>
        <p:spPr bwMode="auto">
          <a:xfrm>
            <a:off x="5519718" y="2407569"/>
            <a:ext cx="668230" cy="232863"/>
          </a:xfrm>
          <a:custGeom>
            <a:avLst/>
            <a:gdLst>
              <a:gd name="T0" fmla="*/ 364 w 4658"/>
              <a:gd name="T1" fmla="*/ 0 h 2184"/>
              <a:gd name="T2" fmla="*/ 0 w 4658"/>
              <a:gd name="T3" fmla="*/ 364 h 2184"/>
              <a:gd name="T4" fmla="*/ 0 w 4658"/>
              <a:gd name="T5" fmla="*/ 1820 h 2184"/>
              <a:gd name="T6" fmla="*/ 364 w 4658"/>
              <a:gd name="T7" fmla="*/ 2184 h 2184"/>
              <a:gd name="T8" fmla="*/ 4295 w 4658"/>
              <a:gd name="T9" fmla="*/ 2184 h 2184"/>
              <a:gd name="T10" fmla="*/ 4658 w 4658"/>
              <a:gd name="T11" fmla="*/ 1820 h 2184"/>
              <a:gd name="T12" fmla="*/ 4658 w 4658"/>
              <a:gd name="T13" fmla="*/ 364 h 2184"/>
              <a:gd name="T14" fmla="*/ 4295 w 4658"/>
              <a:gd name="T15" fmla="*/ 0 h 2184"/>
              <a:gd name="T16" fmla="*/ 364 w 4658"/>
              <a:gd name="T17" fmla="*/ 0 h 2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658" h="2184">
                <a:moveTo>
                  <a:pt x="364" y="0"/>
                </a:moveTo>
                <a:cubicBezTo>
                  <a:pt x="163" y="0"/>
                  <a:pt x="0" y="163"/>
                  <a:pt x="0" y="364"/>
                </a:cubicBezTo>
                <a:lnTo>
                  <a:pt x="0" y="1820"/>
                </a:lnTo>
                <a:cubicBezTo>
                  <a:pt x="0" y="2021"/>
                  <a:pt x="163" y="2184"/>
                  <a:pt x="364" y="2184"/>
                </a:cubicBezTo>
                <a:lnTo>
                  <a:pt x="4295" y="2184"/>
                </a:lnTo>
                <a:cubicBezTo>
                  <a:pt x="4496" y="2184"/>
                  <a:pt x="4658" y="2021"/>
                  <a:pt x="4658" y="1820"/>
                </a:cubicBezTo>
                <a:lnTo>
                  <a:pt x="4658" y="364"/>
                </a:lnTo>
                <a:cubicBezTo>
                  <a:pt x="4658" y="163"/>
                  <a:pt x="4496" y="0"/>
                  <a:pt x="4295" y="0"/>
                </a:cubicBezTo>
                <a:lnTo>
                  <a:pt x="364" y="0"/>
                </a:lnTo>
                <a:close/>
              </a:path>
            </a:pathLst>
          </a:custGeom>
          <a:noFill/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ko-KR" sz="800" dirty="0" smtClean="0">
                <a:latin typeface="+mn-ea"/>
                <a:ea typeface="+mn-ea"/>
              </a:rPr>
              <a:t>Standardized Code</a:t>
            </a:r>
          </a:p>
        </p:txBody>
      </p:sp>
      <p:sp>
        <p:nvSpPr>
          <p:cNvPr id="99" name="Freeform 209"/>
          <p:cNvSpPr>
            <a:spLocks/>
          </p:cNvSpPr>
          <p:nvPr/>
        </p:nvSpPr>
        <p:spPr bwMode="auto">
          <a:xfrm>
            <a:off x="5519718" y="2655239"/>
            <a:ext cx="668230" cy="232863"/>
          </a:xfrm>
          <a:custGeom>
            <a:avLst/>
            <a:gdLst>
              <a:gd name="T0" fmla="*/ 364 w 4658"/>
              <a:gd name="T1" fmla="*/ 0 h 2184"/>
              <a:gd name="T2" fmla="*/ 0 w 4658"/>
              <a:gd name="T3" fmla="*/ 364 h 2184"/>
              <a:gd name="T4" fmla="*/ 0 w 4658"/>
              <a:gd name="T5" fmla="*/ 1820 h 2184"/>
              <a:gd name="T6" fmla="*/ 364 w 4658"/>
              <a:gd name="T7" fmla="*/ 2184 h 2184"/>
              <a:gd name="T8" fmla="*/ 4295 w 4658"/>
              <a:gd name="T9" fmla="*/ 2184 h 2184"/>
              <a:gd name="T10" fmla="*/ 4658 w 4658"/>
              <a:gd name="T11" fmla="*/ 1820 h 2184"/>
              <a:gd name="T12" fmla="*/ 4658 w 4658"/>
              <a:gd name="T13" fmla="*/ 364 h 2184"/>
              <a:gd name="T14" fmla="*/ 4295 w 4658"/>
              <a:gd name="T15" fmla="*/ 0 h 2184"/>
              <a:gd name="T16" fmla="*/ 364 w 4658"/>
              <a:gd name="T17" fmla="*/ 0 h 2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658" h="2184">
                <a:moveTo>
                  <a:pt x="364" y="0"/>
                </a:moveTo>
                <a:cubicBezTo>
                  <a:pt x="163" y="0"/>
                  <a:pt x="0" y="163"/>
                  <a:pt x="0" y="364"/>
                </a:cubicBezTo>
                <a:lnTo>
                  <a:pt x="0" y="1820"/>
                </a:lnTo>
                <a:cubicBezTo>
                  <a:pt x="0" y="2021"/>
                  <a:pt x="163" y="2184"/>
                  <a:pt x="364" y="2184"/>
                </a:cubicBezTo>
                <a:lnTo>
                  <a:pt x="4295" y="2184"/>
                </a:lnTo>
                <a:cubicBezTo>
                  <a:pt x="4496" y="2184"/>
                  <a:pt x="4658" y="2021"/>
                  <a:pt x="4658" y="1820"/>
                </a:cubicBezTo>
                <a:lnTo>
                  <a:pt x="4658" y="364"/>
                </a:lnTo>
                <a:cubicBezTo>
                  <a:pt x="4658" y="163"/>
                  <a:pt x="4496" y="0"/>
                  <a:pt x="4295" y="0"/>
                </a:cubicBezTo>
                <a:lnTo>
                  <a:pt x="364" y="0"/>
                </a:lnTo>
                <a:close/>
              </a:path>
            </a:pathLst>
          </a:custGeom>
          <a:noFill/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ko-KR" sz="800" dirty="0" smtClean="0">
                <a:latin typeface="+mn-ea"/>
                <a:ea typeface="+mn-ea"/>
              </a:rPr>
              <a:t>Auction Trading</a:t>
            </a:r>
          </a:p>
        </p:txBody>
      </p:sp>
      <p:sp>
        <p:nvSpPr>
          <p:cNvPr id="100" name="Freeform 209"/>
          <p:cNvSpPr>
            <a:spLocks/>
          </p:cNvSpPr>
          <p:nvPr/>
        </p:nvSpPr>
        <p:spPr bwMode="auto">
          <a:xfrm>
            <a:off x="5514886" y="2902909"/>
            <a:ext cx="673062" cy="547238"/>
          </a:xfrm>
          <a:custGeom>
            <a:avLst/>
            <a:gdLst>
              <a:gd name="T0" fmla="*/ 364 w 4658"/>
              <a:gd name="T1" fmla="*/ 0 h 2184"/>
              <a:gd name="T2" fmla="*/ 0 w 4658"/>
              <a:gd name="T3" fmla="*/ 364 h 2184"/>
              <a:gd name="T4" fmla="*/ 0 w 4658"/>
              <a:gd name="T5" fmla="*/ 1820 h 2184"/>
              <a:gd name="T6" fmla="*/ 364 w 4658"/>
              <a:gd name="T7" fmla="*/ 2184 h 2184"/>
              <a:gd name="T8" fmla="*/ 4295 w 4658"/>
              <a:gd name="T9" fmla="*/ 2184 h 2184"/>
              <a:gd name="T10" fmla="*/ 4658 w 4658"/>
              <a:gd name="T11" fmla="*/ 1820 h 2184"/>
              <a:gd name="T12" fmla="*/ 4658 w 4658"/>
              <a:gd name="T13" fmla="*/ 364 h 2184"/>
              <a:gd name="T14" fmla="*/ 4295 w 4658"/>
              <a:gd name="T15" fmla="*/ 0 h 2184"/>
              <a:gd name="T16" fmla="*/ 364 w 4658"/>
              <a:gd name="T17" fmla="*/ 0 h 2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658" h="2184">
                <a:moveTo>
                  <a:pt x="364" y="0"/>
                </a:moveTo>
                <a:cubicBezTo>
                  <a:pt x="163" y="0"/>
                  <a:pt x="0" y="163"/>
                  <a:pt x="0" y="364"/>
                </a:cubicBezTo>
                <a:lnTo>
                  <a:pt x="0" y="1820"/>
                </a:lnTo>
                <a:cubicBezTo>
                  <a:pt x="0" y="2021"/>
                  <a:pt x="163" y="2184"/>
                  <a:pt x="364" y="2184"/>
                </a:cubicBezTo>
                <a:lnTo>
                  <a:pt x="4295" y="2184"/>
                </a:lnTo>
                <a:cubicBezTo>
                  <a:pt x="4496" y="2184"/>
                  <a:pt x="4658" y="2021"/>
                  <a:pt x="4658" y="1820"/>
                </a:cubicBezTo>
                <a:lnTo>
                  <a:pt x="4658" y="364"/>
                </a:lnTo>
                <a:cubicBezTo>
                  <a:pt x="4658" y="163"/>
                  <a:pt x="4496" y="0"/>
                  <a:pt x="4295" y="0"/>
                </a:cubicBezTo>
                <a:lnTo>
                  <a:pt x="364" y="0"/>
                </a:lnTo>
                <a:close/>
              </a:path>
            </a:pathLst>
          </a:custGeom>
          <a:noFill/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ko-KR" sz="800" dirty="0" smtClean="0">
                <a:latin typeface="+mn-ea"/>
                <a:ea typeface="+mn-ea"/>
              </a:rPr>
              <a:t>Voluntary trading under set price</a:t>
            </a:r>
          </a:p>
        </p:txBody>
      </p:sp>
      <p:sp>
        <p:nvSpPr>
          <p:cNvPr id="101" name="Freeform 209"/>
          <p:cNvSpPr>
            <a:spLocks/>
          </p:cNvSpPr>
          <p:nvPr/>
        </p:nvSpPr>
        <p:spPr bwMode="auto">
          <a:xfrm>
            <a:off x="5522447" y="3828115"/>
            <a:ext cx="665308" cy="353144"/>
          </a:xfrm>
          <a:custGeom>
            <a:avLst/>
            <a:gdLst>
              <a:gd name="T0" fmla="*/ 364 w 4658"/>
              <a:gd name="T1" fmla="*/ 0 h 2184"/>
              <a:gd name="T2" fmla="*/ 0 w 4658"/>
              <a:gd name="T3" fmla="*/ 364 h 2184"/>
              <a:gd name="T4" fmla="*/ 0 w 4658"/>
              <a:gd name="T5" fmla="*/ 1820 h 2184"/>
              <a:gd name="T6" fmla="*/ 364 w 4658"/>
              <a:gd name="T7" fmla="*/ 2184 h 2184"/>
              <a:gd name="T8" fmla="*/ 4295 w 4658"/>
              <a:gd name="T9" fmla="*/ 2184 h 2184"/>
              <a:gd name="T10" fmla="*/ 4658 w 4658"/>
              <a:gd name="T11" fmla="*/ 1820 h 2184"/>
              <a:gd name="T12" fmla="*/ 4658 w 4658"/>
              <a:gd name="T13" fmla="*/ 364 h 2184"/>
              <a:gd name="T14" fmla="*/ 4295 w 4658"/>
              <a:gd name="T15" fmla="*/ 0 h 2184"/>
              <a:gd name="T16" fmla="*/ 364 w 4658"/>
              <a:gd name="T17" fmla="*/ 0 h 2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658" h="2184">
                <a:moveTo>
                  <a:pt x="364" y="0"/>
                </a:moveTo>
                <a:cubicBezTo>
                  <a:pt x="163" y="0"/>
                  <a:pt x="0" y="163"/>
                  <a:pt x="0" y="364"/>
                </a:cubicBezTo>
                <a:lnTo>
                  <a:pt x="0" y="1820"/>
                </a:lnTo>
                <a:cubicBezTo>
                  <a:pt x="0" y="2021"/>
                  <a:pt x="163" y="2184"/>
                  <a:pt x="364" y="2184"/>
                </a:cubicBezTo>
                <a:lnTo>
                  <a:pt x="4295" y="2184"/>
                </a:lnTo>
                <a:cubicBezTo>
                  <a:pt x="4496" y="2184"/>
                  <a:pt x="4658" y="2021"/>
                  <a:pt x="4658" y="1820"/>
                </a:cubicBezTo>
                <a:lnTo>
                  <a:pt x="4658" y="364"/>
                </a:lnTo>
                <a:cubicBezTo>
                  <a:pt x="4658" y="163"/>
                  <a:pt x="4496" y="0"/>
                  <a:pt x="4295" y="0"/>
                </a:cubicBezTo>
                <a:lnTo>
                  <a:pt x="364" y="0"/>
                </a:lnTo>
                <a:close/>
              </a:path>
            </a:pathLst>
          </a:custGeom>
          <a:noFill/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ko-KR" sz="800" dirty="0" smtClean="0">
                <a:latin typeface="+mn-ea"/>
                <a:ea typeface="+mn-ea"/>
              </a:rPr>
              <a:t>Correcting Sales Table</a:t>
            </a:r>
          </a:p>
        </p:txBody>
      </p:sp>
      <p:sp>
        <p:nvSpPr>
          <p:cNvPr id="102" name="Freeform 209"/>
          <p:cNvSpPr>
            <a:spLocks/>
          </p:cNvSpPr>
          <p:nvPr/>
        </p:nvSpPr>
        <p:spPr bwMode="auto">
          <a:xfrm>
            <a:off x="5514886" y="3464954"/>
            <a:ext cx="664918" cy="348355"/>
          </a:xfrm>
          <a:custGeom>
            <a:avLst/>
            <a:gdLst>
              <a:gd name="T0" fmla="*/ 364 w 4658"/>
              <a:gd name="T1" fmla="*/ 0 h 2184"/>
              <a:gd name="T2" fmla="*/ 0 w 4658"/>
              <a:gd name="T3" fmla="*/ 364 h 2184"/>
              <a:gd name="T4" fmla="*/ 0 w 4658"/>
              <a:gd name="T5" fmla="*/ 1820 h 2184"/>
              <a:gd name="T6" fmla="*/ 364 w 4658"/>
              <a:gd name="T7" fmla="*/ 2184 h 2184"/>
              <a:gd name="T8" fmla="*/ 4295 w 4658"/>
              <a:gd name="T9" fmla="*/ 2184 h 2184"/>
              <a:gd name="T10" fmla="*/ 4658 w 4658"/>
              <a:gd name="T11" fmla="*/ 1820 h 2184"/>
              <a:gd name="T12" fmla="*/ 4658 w 4658"/>
              <a:gd name="T13" fmla="*/ 364 h 2184"/>
              <a:gd name="T14" fmla="*/ 4295 w 4658"/>
              <a:gd name="T15" fmla="*/ 0 h 2184"/>
              <a:gd name="T16" fmla="*/ 364 w 4658"/>
              <a:gd name="T17" fmla="*/ 0 h 2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658" h="2184">
                <a:moveTo>
                  <a:pt x="364" y="0"/>
                </a:moveTo>
                <a:cubicBezTo>
                  <a:pt x="163" y="0"/>
                  <a:pt x="0" y="163"/>
                  <a:pt x="0" y="364"/>
                </a:cubicBezTo>
                <a:lnTo>
                  <a:pt x="0" y="1820"/>
                </a:lnTo>
                <a:cubicBezTo>
                  <a:pt x="0" y="2021"/>
                  <a:pt x="163" y="2184"/>
                  <a:pt x="364" y="2184"/>
                </a:cubicBezTo>
                <a:lnTo>
                  <a:pt x="4295" y="2184"/>
                </a:lnTo>
                <a:cubicBezTo>
                  <a:pt x="4496" y="2184"/>
                  <a:pt x="4658" y="2021"/>
                  <a:pt x="4658" y="1820"/>
                </a:cubicBezTo>
                <a:lnTo>
                  <a:pt x="4658" y="364"/>
                </a:lnTo>
                <a:cubicBezTo>
                  <a:pt x="4658" y="163"/>
                  <a:pt x="4496" y="0"/>
                  <a:pt x="4295" y="0"/>
                </a:cubicBezTo>
                <a:lnTo>
                  <a:pt x="364" y="0"/>
                </a:lnTo>
                <a:close/>
              </a:path>
            </a:pathLst>
          </a:custGeom>
          <a:noFill/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ko-KR" sz="800" dirty="0" smtClean="0">
                <a:latin typeface="+mn-ea"/>
                <a:ea typeface="+mn-ea"/>
              </a:rPr>
              <a:t>Statistics Management</a:t>
            </a:r>
          </a:p>
        </p:txBody>
      </p:sp>
      <p:sp>
        <p:nvSpPr>
          <p:cNvPr id="150" name="직사각형 149"/>
          <p:cNvSpPr/>
          <p:nvPr/>
        </p:nvSpPr>
        <p:spPr>
          <a:xfrm>
            <a:off x="6342395" y="2271090"/>
            <a:ext cx="994668" cy="1813980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 latinLnBrk="0"/>
            <a:endParaRPr lang="ko-KR" altLang="en-US" sz="1200" dirty="0" smtClean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51" name="모서리가 둥근 직사각형 150"/>
          <p:cNvSpPr/>
          <p:nvPr/>
        </p:nvSpPr>
        <p:spPr>
          <a:xfrm>
            <a:off x="6424144" y="1980532"/>
            <a:ext cx="882811" cy="427012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ko-KR" sz="1000" b="1" dirty="0" smtClean="0">
                <a:solidFill>
                  <a:schemeClr val="bg1"/>
                </a:solidFill>
                <a:latin typeface="+mn-ea"/>
                <a:ea typeface="+mn-ea"/>
              </a:rPr>
              <a:t>Wholesale market</a:t>
            </a:r>
            <a:endParaRPr lang="ko-KR" altLang="en-US" sz="10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152" name="모서리가 둥근 직사각형 151"/>
          <p:cNvSpPr/>
          <p:nvPr/>
        </p:nvSpPr>
        <p:spPr>
          <a:xfrm>
            <a:off x="6215767" y="2651388"/>
            <a:ext cx="226986" cy="979910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tlCol="0" anchor="ctr">
            <a:noAutofit/>
          </a:bodyPr>
          <a:lstStyle/>
          <a:p>
            <a:pPr algn="ctr" latinLnBrk="0"/>
            <a:r>
              <a:rPr lang="en-US" altLang="ko-KR" sz="1000" b="1" dirty="0" smtClean="0">
                <a:solidFill>
                  <a:schemeClr val="bg1"/>
                </a:solidFill>
                <a:latin typeface="+mn-ea"/>
                <a:cs typeface="Arial" pitchFamily="34" charset="0"/>
              </a:rPr>
              <a:t>Link</a:t>
            </a:r>
          </a:p>
        </p:txBody>
      </p:sp>
      <p:sp>
        <p:nvSpPr>
          <p:cNvPr id="154" name="Rectangle 10"/>
          <p:cNvSpPr>
            <a:spLocks noChangeArrowheads="1"/>
          </p:cNvSpPr>
          <p:nvPr/>
        </p:nvSpPr>
        <p:spPr bwMode="gray">
          <a:xfrm>
            <a:off x="5364361" y="1826421"/>
            <a:ext cx="2041337" cy="2427347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anchor="t"/>
          <a:lstStyle/>
          <a:p>
            <a:endParaRPr lang="en-US" altLang="ko-KR" sz="1200" b="1" dirty="0">
              <a:latin typeface="+mn-ea"/>
              <a:ea typeface="+mn-ea"/>
            </a:endParaRPr>
          </a:p>
        </p:txBody>
      </p:sp>
      <p:sp>
        <p:nvSpPr>
          <p:cNvPr id="155" name="모서리가 둥근 직사각형 154"/>
          <p:cNvSpPr/>
          <p:nvPr/>
        </p:nvSpPr>
        <p:spPr>
          <a:xfrm>
            <a:off x="5364361" y="1628800"/>
            <a:ext cx="2069156" cy="316489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ko-KR" sz="1000" b="1" dirty="0" smtClean="0">
                <a:solidFill>
                  <a:schemeClr val="bg1"/>
                </a:solidFill>
                <a:latin typeface="+mn-ea"/>
                <a:ea typeface="+mn-ea"/>
              </a:rPr>
              <a:t>Wholesale market (Corp. </a:t>
            </a:r>
            <a:r>
              <a:rPr lang="en-US" altLang="ko-KR" sz="1000" b="1" dirty="0" smtClean="0">
                <a:solidFill>
                  <a:schemeClr val="bg1"/>
                </a:solidFill>
                <a:latin typeface="+mn-ea"/>
              </a:rPr>
              <a:t>&amp; Management Office)</a:t>
            </a:r>
            <a:endParaRPr lang="ko-KR" altLang="en-US" sz="10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pic>
        <p:nvPicPr>
          <p:cNvPr id="156" name="Picture 57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76128" y="2546694"/>
            <a:ext cx="331107" cy="51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8" name="Rectangle 10"/>
          <p:cNvSpPr>
            <a:spLocks noChangeArrowheads="1"/>
          </p:cNvSpPr>
          <p:nvPr/>
        </p:nvSpPr>
        <p:spPr bwMode="gray">
          <a:xfrm>
            <a:off x="7620678" y="1948671"/>
            <a:ext cx="1923798" cy="2315024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anchor="t"/>
          <a:lstStyle/>
          <a:p>
            <a:endParaRPr lang="en-US" altLang="ko-KR" sz="1200" b="1" dirty="0">
              <a:latin typeface="+mn-ea"/>
              <a:ea typeface="+mn-ea"/>
            </a:endParaRPr>
          </a:p>
        </p:txBody>
      </p:sp>
      <p:sp>
        <p:nvSpPr>
          <p:cNvPr id="159" name="모서리가 둥근 직사각형 158"/>
          <p:cNvSpPr/>
          <p:nvPr/>
        </p:nvSpPr>
        <p:spPr>
          <a:xfrm>
            <a:off x="7620678" y="1821979"/>
            <a:ext cx="1923797" cy="219049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ko-KR" sz="1000" b="1" dirty="0" smtClean="0">
                <a:solidFill>
                  <a:schemeClr val="bg1"/>
                </a:solidFill>
                <a:latin typeface="+mn-ea"/>
                <a:ea typeface="+mn-ea"/>
              </a:rPr>
              <a:t>EPIS</a:t>
            </a:r>
            <a:endParaRPr lang="ko-KR" altLang="en-US" sz="10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160" name="모서리가 둥근 직사각형 159"/>
          <p:cNvSpPr/>
          <p:nvPr/>
        </p:nvSpPr>
        <p:spPr>
          <a:xfrm>
            <a:off x="7725345" y="2445314"/>
            <a:ext cx="1660287" cy="268294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ko-KR" sz="1000" b="1" dirty="0" smtClean="0">
                <a:solidFill>
                  <a:schemeClr val="bg1"/>
                </a:solidFill>
                <a:latin typeface="+mn-ea"/>
                <a:ea typeface="+mn-ea"/>
              </a:rPr>
              <a:t>Standardized code management system</a:t>
            </a:r>
            <a:endParaRPr lang="ko-KR" altLang="en-US" sz="10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161" name="모서리가 둥근 직사각형 160"/>
          <p:cNvSpPr/>
          <p:nvPr/>
        </p:nvSpPr>
        <p:spPr>
          <a:xfrm>
            <a:off x="7717403" y="2744088"/>
            <a:ext cx="1660287" cy="268294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ko-KR" sz="1000" b="1" dirty="0" smtClean="0">
                <a:solidFill>
                  <a:schemeClr val="bg1"/>
                </a:solidFill>
                <a:latin typeface="+mn-ea"/>
              </a:rPr>
              <a:t>Integrated distribution management system</a:t>
            </a:r>
            <a:endParaRPr lang="ko-KR" altLang="en-US" sz="10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162" name="AutoShape 155"/>
          <p:cNvSpPr>
            <a:spLocks noChangeArrowheads="1"/>
          </p:cNvSpPr>
          <p:nvPr/>
        </p:nvSpPr>
        <p:spPr bwMode="gray">
          <a:xfrm>
            <a:off x="8663446" y="3867687"/>
            <a:ext cx="866758" cy="294397"/>
          </a:xfrm>
          <a:prstGeom prst="can">
            <a:avLst>
              <a:gd name="adj" fmla="val 25000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 sz="800" dirty="0" smtClean="0">
                <a:latin typeface="+mn-ea"/>
              </a:rPr>
              <a:t>Open successful</a:t>
            </a:r>
          </a:p>
          <a:p>
            <a:pPr algn="ctr"/>
            <a:r>
              <a:rPr lang="en-US" altLang="ko-KR" sz="800" dirty="0" smtClean="0">
                <a:latin typeface="+mn-ea"/>
              </a:rPr>
              <a:t>bidding info DB</a:t>
            </a:r>
            <a:endParaRPr lang="en-US" altLang="ko-KR" sz="800" dirty="0">
              <a:latin typeface="+mn-ea"/>
            </a:endParaRPr>
          </a:p>
        </p:txBody>
      </p:sp>
      <p:sp>
        <p:nvSpPr>
          <p:cNvPr id="163" name="AutoShape 155"/>
          <p:cNvSpPr>
            <a:spLocks noChangeArrowheads="1"/>
          </p:cNvSpPr>
          <p:nvPr/>
        </p:nvSpPr>
        <p:spPr bwMode="gray">
          <a:xfrm>
            <a:off x="8689942" y="3355316"/>
            <a:ext cx="601702" cy="294397"/>
          </a:xfrm>
          <a:prstGeom prst="can">
            <a:avLst>
              <a:gd name="adj" fmla="val 25000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 sz="800" dirty="0" smtClean="0">
                <a:latin typeface="+mn-ea"/>
              </a:rPr>
              <a:t>Standardized code</a:t>
            </a:r>
            <a:endParaRPr lang="en-US" altLang="ko-KR" sz="800" dirty="0">
              <a:latin typeface="+mn-ea"/>
            </a:endParaRPr>
          </a:p>
        </p:txBody>
      </p:sp>
      <p:pic>
        <p:nvPicPr>
          <p:cNvPr id="164" name="Picture 57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49238" y="3217664"/>
            <a:ext cx="302464" cy="470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5" name="Picture 5" descr="j0440104"/>
          <p:cNvPicPr>
            <a:picLocks noChangeAspect="1" noChangeArrowheads="1"/>
          </p:cNvPicPr>
          <p:nvPr/>
        </p:nvPicPr>
        <p:blipFill rotWithShape="1"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t="1" b="18133"/>
          <a:stretch/>
        </p:blipFill>
        <p:spPr bwMode="auto">
          <a:xfrm>
            <a:off x="8593568" y="3639493"/>
            <a:ext cx="298874" cy="281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6" name="직선 화살표 연결선 85"/>
          <p:cNvCxnSpPr>
            <a:stCxn id="156" idx="3"/>
          </p:cNvCxnSpPr>
          <p:nvPr/>
        </p:nvCxnSpPr>
        <p:spPr>
          <a:xfrm>
            <a:off x="7007235" y="2804411"/>
            <a:ext cx="1016584" cy="642007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headEnd type="oval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7" name="AutoShape 155"/>
          <p:cNvSpPr>
            <a:spLocks noChangeArrowheads="1"/>
          </p:cNvSpPr>
          <p:nvPr/>
        </p:nvSpPr>
        <p:spPr bwMode="gray">
          <a:xfrm>
            <a:off x="6440197" y="3627549"/>
            <a:ext cx="866758" cy="294397"/>
          </a:xfrm>
          <a:prstGeom prst="can">
            <a:avLst>
              <a:gd name="adj" fmla="val 25000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 sz="900" dirty="0" smtClean="0">
                <a:latin typeface="+mn-ea"/>
                <a:ea typeface="+mn-ea"/>
              </a:rPr>
              <a:t>Successful bid DB</a:t>
            </a:r>
            <a:endParaRPr lang="en-US" altLang="ko-KR" sz="900" dirty="0">
              <a:latin typeface="+mn-ea"/>
              <a:ea typeface="+mn-ea"/>
            </a:endParaRPr>
          </a:p>
        </p:txBody>
      </p:sp>
      <p:sp>
        <p:nvSpPr>
          <p:cNvPr id="168" name="위쪽 화살표 167"/>
          <p:cNvSpPr/>
          <p:nvPr/>
        </p:nvSpPr>
        <p:spPr>
          <a:xfrm rot="5400000">
            <a:off x="9374243" y="3056083"/>
            <a:ext cx="593577" cy="202272"/>
          </a:xfrm>
          <a:prstGeom prst="upArrow">
            <a:avLst>
              <a:gd name="adj1" fmla="val 56847"/>
              <a:gd name="adj2" fmla="val 52395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69" name="그림 204"/>
          <p:cNvPicPr>
            <a:picLocks noChangeAspect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9706" y="2127385"/>
            <a:ext cx="265261" cy="31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0" name="Rectangle 117"/>
          <p:cNvSpPr>
            <a:spLocks noChangeArrowheads="1"/>
          </p:cNvSpPr>
          <p:nvPr/>
        </p:nvSpPr>
        <p:spPr bwMode="auto">
          <a:xfrm>
            <a:off x="10998270" y="2359792"/>
            <a:ext cx="774492" cy="314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ko-KR" sz="900" b="1" spc="-150" dirty="0" smtClean="0">
                <a:latin typeface="+mn-ea"/>
              </a:rPr>
              <a:t>General public</a:t>
            </a:r>
            <a:endParaRPr lang="en-US" altLang="ko-KR" sz="900" b="1" spc="-150" dirty="0" smtClean="0">
              <a:latin typeface="+mn-ea"/>
              <a:ea typeface="+mn-ea"/>
            </a:endParaRPr>
          </a:p>
        </p:txBody>
      </p:sp>
      <p:sp>
        <p:nvSpPr>
          <p:cNvPr id="171" name="Rectangle 148"/>
          <p:cNvSpPr>
            <a:spLocks noChangeArrowheads="1"/>
          </p:cNvSpPr>
          <p:nvPr/>
        </p:nvSpPr>
        <p:spPr bwMode="auto">
          <a:xfrm>
            <a:off x="11039183" y="1958225"/>
            <a:ext cx="663968" cy="2305469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ko-KR" altLang="en-US" sz="900" dirty="0">
              <a:latin typeface="+mn-ea"/>
              <a:ea typeface="+mn-ea"/>
            </a:endParaRPr>
          </a:p>
        </p:txBody>
      </p:sp>
      <p:sp>
        <p:nvSpPr>
          <p:cNvPr id="172" name="모서리가 둥근 직사각형 171"/>
          <p:cNvSpPr/>
          <p:nvPr/>
        </p:nvSpPr>
        <p:spPr>
          <a:xfrm>
            <a:off x="11037175" y="1814346"/>
            <a:ext cx="690294" cy="268651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ko-KR" sz="900" b="1" dirty="0" smtClean="0">
                <a:solidFill>
                  <a:schemeClr val="bg1"/>
                </a:solidFill>
                <a:latin typeface="+mn-ea"/>
              </a:rPr>
              <a:t>Info Use</a:t>
            </a:r>
            <a:endParaRPr lang="ko-KR" altLang="en-US" sz="900" b="1" dirty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173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0554" y="3721979"/>
            <a:ext cx="815812" cy="45612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74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1581" y="2915510"/>
            <a:ext cx="821061" cy="504056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75" name="위쪽 화살표 174"/>
          <p:cNvSpPr/>
          <p:nvPr/>
        </p:nvSpPr>
        <p:spPr>
          <a:xfrm rot="5400000">
            <a:off x="10639127" y="3050611"/>
            <a:ext cx="593577" cy="202272"/>
          </a:xfrm>
          <a:prstGeom prst="upArrow">
            <a:avLst>
              <a:gd name="adj1" fmla="val 56847"/>
              <a:gd name="adj2" fmla="val 52395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7" name="Rectangle 148"/>
          <p:cNvSpPr>
            <a:spLocks noChangeArrowheads="1"/>
          </p:cNvSpPr>
          <p:nvPr/>
        </p:nvSpPr>
        <p:spPr bwMode="auto">
          <a:xfrm>
            <a:off x="9772531" y="1942180"/>
            <a:ext cx="1038578" cy="2305469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ko-KR" altLang="en-US" sz="900" dirty="0">
              <a:latin typeface="+mn-ea"/>
              <a:ea typeface="+mn-ea"/>
            </a:endParaRPr>
          </a:p>
        </p:txBody>
      </p:sp>
      <p:sp>
        <p:nvSpPr>
          <p:cNvPr id="178" name="TextBox 84"/>
          <p:cNvSpPr txBox="1">
            <a:spLocks noChangeArrowheads="1"/>
          </p:cNvSpPr>
          <p:nvPr/>
        </p:nvSpPr>
        <p:spPr bwMode="auto">
          <a:xfrm>
            <a:off x="10612734" y="3239845"/>
            <a:ext cx="495270" cy="692497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spAutoFit/>
          </a:bodyPr>
          <a:lstStyle/>
          <a:p>
            <a:pPr lvl="0" algn="ctr" latinLnBrk="0"/>
            <a:r>
              <a:rPr lang="en-US" altLang="ko-KR" sz="900" b="1" dirty="0" smtClean="0">
                <a:solidFill>
                  <a:prstClr val="black"/>
                </a:solidFill>
              </a:rPr>
              <a:t>Web Service </a:t>
            </a:r>
            <a:br>
              <a:rPr lang="en-US" altLang="ko-KR" sz="900" b="1" dirty="0" smtClean="0">
                <a:solidFill>
                  <a:prstClr val="black"/>
                </a:solidFill>
              </a:rPr>
            </a:br>
            <a:r>
              <a:rPr lang="en-US" altLang="ko-KR" sz="900" b="1" dirty="0" smtClean="0">
                <a:solidFill>
                  <a:prstClr val="black"/>
                </a:solidFill>
              </a:rPr>
              <a:t>Open API</a:t>
            </a:r>
            <a:r>
              <a:rPr lang="en-US" altLang="ko-KR" sz="900" b="1" dirty="0">
                <a:solidFill>
                  <a:prstClr val="black"/>
                </a:solidFill>
              </a:rPr>
              <a:t/>
            </a:r>
            <a:br>
              <a:rPr lang="en-US" altLang="ko-KR" sz="900" b="1" dirty="0">
                <a:solidFill>
                  <a:prstClr val="black"/>
                </a:solidFill>
              </a:rPr>
            </a:br>
            <a:r>
              <a:rPr lang="en-US" altLang="ko-KR" sz="900" b="1" dirty="0" smtClean="0">
                <a:solidFill>
                  <a:prstClr val="black"/>
                </a:solidFill>
              </a:rPr>
              <a:t>File</a:t>
            </a:r>
            <a:endParaRPr lang="ko-KR" altLang="en-US" sz="900" b="1" spc="-150" dirty="0">
              <a:solidFill>
                <a:prstClr val="black"/>
              </a:solidFill>
            </a:endParaRPr>
          </a:p>
        </p:txBody>
      </p:sp>
      <p:sp>
        <p:nvSpPr>
          <p:cNvPr id="179" name="모서리가 둥근 직사각형 178"/>
          <p:cNvSpPr/>
          <p:nvPr/>
        </p:nvSpPr>
        <p:spPr>
          <a:xfrm>
            <a:off x="9780671" y="1814346"/>
            <a:ext cx="1030438" cy="226681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ko-KR" sz="900" b="1" dirty="0" smtClean="0">
                <a:solidFill>
                  <a:schemeClr val="bg1"/>
                </a:solidFill>
                <a:latin typeface="+mn-ea"/>
              </a:rPr>
              <a:t>Info Release</a:t>
            </a:r>
            <a:endParaRPr lang="ko-KR" altLang="en-US" sz="900" b="1" dirty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180" name="그림 17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871581" y="2169660"/>
            <a:ext cx="821061" cy="524438"/>
          </a:xfrm>
          <a:prstGeom prst="rect">
            <a:avLst/>
          </a:prstGeom>
          <a:ln w="19050">
            <a:solidFill>
              <a:srgbClr val="7F7F7F"/>
            </a:solidFill>
          </a:ln>
        </p:spPr>
      </p:pic>
      <p:sp>
        <p:nvSpPr>
          <p:cNvPr id="182" name="모서리가 둥근 직사각형 181"/>
          <p:cNvSpPr/>
          <p:nvPr/>
        </p:nvSpPr>
        <p:spPr>
          <a:xfrm>
            <a:off x="407368" y="1268761"/>
            <a:ext cx="3710453" cy="1948903"/>
          </a:xfrm>
          <a:prstGeom prst="roundRect">
            <a:avLst>
              <a:gd name="adj" fmla="val 890"/>
            </a:avLst>
          </a:prstGeom>
          <a:solidFill>
            <a:schemeClr val="bg1"/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sx="99000" sy="99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3" name="Rectangle 24"/>
          <p:cNvSpPr>
            <a:spLocks/>
          </p:cNvSpPr>
          <p:nvPr/>
        </p:nvSpPr>
        <p:spPr bwMode="auto">
          <a:xfrm>
            <a:off x="623968" y="1316375"/>
            <a:ext cx="3435173" cy="2260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>
              <a:spcBef>
                <a:spcPts val="600"/>
              </a:spcBef>
            </a:pPr>
            <a:r>
              <a:rPr lang="en-US" altLang="ko-KR" sz="1600" b="1" dirty="0" smtClean="0">
                <a:gradFill>
                  <a:gsLst>
                    <a:gs pos="0">
                      <a:schemeClr val="accent4"/>
                    </a:gs>
                    <a:gs pos="100000">
                      <a:schemeClr val="accent4"/>
                    </a:gs>
                  </a:gsLst>
                  <a:lin ang="16200000" scaled="1"/>
                </a:gradFill>
                <a:latin typeface="+mn-ea"/>
                <a:sym typeface="Lato Regular" charset="0"/>
              </a:rPr>
              <a:t>Real-time data link using EAI </a:t>
            </a:r>
            <a:r>
              <a:rPr lang="ko-KR" altLang="en-US" sz="1600" b="1" dirty="0" smtClean="0">
                <a:gradFill>
                  <a:gsLst>
                    <a:gs pos="0">
                      <a:schemeClr val="accent4"/>
                    </a:gs>
                    <a:gs pos="100000">
                      <a:schemeClr val="accent4"/>
                    </a:gs>
                  </a:gsLst>
                  <a:lin ang="16200000" scaled="1"/>
                </a:gradFill>
                <a:latin typeface="+mn-ea"/>
                <a:sym typeface="Lato Regular" charset="0"/>
              </a:rPr>
              <a:t> </a:t>
            </a:r>
            <a:endParaRPr lang="en-US" sz="1600" b="1" dirty="0">
              <a:gradFill>
                <a:gsLst>
                  <a:gs pos="0">
                    <a:schemeClr val="accent4"/>
                  </a:gs>
                  <a:gs pos="100000">
                    <a:schemeClr val="accent4"/>
                  </a:gs>
                </a:gsLst>
                <a:lin ang="16200000" scaled="1"/>
              </a:gradFill>
              <a:latin typeface="+mn-ea"/>
              <a:sym typeface="Lato Regular" charset="0"/>
            </a:endParaRPr>
          </a:p>
        </p:txBody>
      </p:sp>
      <p:sp>
        <p:nvSpPr>
          <p:cNvPr id="184" name="직사각형 183"/>
          <p:cNvSpPr/>
          <p:nvPr/>
        </p:nvSpPr>
        <p:spPr>
          <a:xfrm>
            <a:off x="533581" y="1614183"/>
            <a:ext cx="3505378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ko-KR" sz="1200" dirty="0" smtClean="0">
                <a:gradFill flip="none" rotWithShape="1">
                  <a:gsLst>
                    <a:gs pos="0">
                      <a:prstClr val="black">
                        <a:lumMod val="65000"/>
                        <a:lumOff val="35000"/>
                      </a:prstClr>
                    </a:gs>
                    <a:gs pos="100000">
                      <a:prstClr val="black">
                        <a:lumMod val="65000"/>
                        <a:lumOff val="35000"/>
                      </a:prstClr>
                    </a:gs>
                  </a:gsLst>
                  <a:lin ang="16200000" scaled="1"/>
                  <a:tileRect/>
                </a:gradFill>
                <a:latin typeface="+mn-ea"/>
                <a:sym typeface="Lato Regular" charset="0"/>
              </a:rPr>
              <a:t>EAI </a:t>
            </a:r>
            <a:r>
              <a:rPr lang="en-US" altLang="ko-KR" sz="1200" dirty="0">
                <a:gradFill flip="none" rotWithShape="1">
                  <a:gsLst>
                    <a:gs pos="0">
                      <a:prstClr val="black">
                        <a:lumMod val="65000"/>
                        <a:lumOff val="35000"/>
                      </a:prstClr>
                    </a:gs>
                    <a:gs pos="100000">
                      <a:prstClr val="black">
                        <a:lumMod val="65000"/>
                        <a:lumOff val="35000"/>
                      </a:prstClr>
                    </a:gs>
                  </a:gsLst>
                  <a:lin ang="16200000" scaled="1"/>
                  <a:tileRect/>
                </a:gradFill>
                <a:latin typeface="+mn-ea"/>
                <a:sym typeface="Lato Regular" charset="0"/>
              </a:rPr>
              <a:t>: Enterprise Application </a:t>
            </a:r>
            <a:r>
              <a:rPr lang="en-US" altLang="ko-KR" sz="1200" dirty="0" smtClean="0">
                <a:gradFill flip="none" rotWithShape="1">
                  <a:gsLst>
                    <a:gs pos="0">
                      <a:prstClr val="black">
                        <a:lumMod val="65000"/>
                        <a:lumOff val="35000"/>
                      </a:prstClr>
                    </a:gs>
                    <a:gs pos="100000">
                      <a:prstClr val="black">
                        <a:lumMod val="65000"/>
                        <a:lumOff val="35000"/>
                      </a:prstClr>
                    </a:gs>
                  </a:gsLst>
                  <a:lin ang="16200000" scaled="1"/>
                  <a:tileRect/>
                </a:gradFill>
                <a:latin typeface="+mn-ea"/>
                <a:sym typeface="Lato Regular" charset="0"/>
              </a:rPr>
              <a:t>Integration</a:t>
            </a:r>
          </a:p>
          <a:p>
            <a:pPr>
              <a:spcBef>
                <a:spcPts val="600"/>
              </a:spcBef>
            </a:pPr>
            <a:endParaRPr lang="en-US" altLang="ko-KR" sz="1200" dirty="0" smtClean="0">
              <a:gradFill flip="none" rotWithShape="1">
                <a:gsLst>
                  <a:gs pos="0">
                    <a:prstClr val="black">
                      <a:lumMod val="65000"/>
                      <a:lumOff val="35000"/>
                    </a:prstClr>
                  </a:gs>
                  <a:gs pos="100000">
                    <a:prstClr val="black">
                      <a:lumMod val="65000"/>
                      <a:lumOff val="35000"/>
                    </a:prstClr>
                  </a:gs>
                </a:gsLst>
                <a:lin ang="16200000" scaled="1"/>
                <a:tileRect/>
              </a:gradFill>
              <a:latin typeface="+mn-ea"/>
              <a:sym typeface="Lato Regular" charset="0"/>
            </a:endParaRPr>
          </a:p>
          <a:p>
            <a:pPr>
              <a:spcBef>
                <a:spcPts val="600"/>
              </a:spcBef>
            </a:pPr>
            <a:r>
              <a:rPr lang="en-US" altLang="ko-KR" sz="1200" dirty="0" smtClean="0">
                <a:gradFill flip="none" rotWithShape="1">
                  <a:gsLst>
                    <a:gs pos="0">
                      <a:prstClr val="black">
                        <a:lumMod val="65000"/>
                        <a:lumOff val="35000"/>
                      </a:prstClr>
                    </a:gs>
                    <a:gs pos="100000">
                      <a:prstClr val="black">
                        <a:lumMod val="65000"/>
                        <a:lumOff val="35000"/>
                      </a:prstClr>
                    </a:gs>
                  </a:gsLst>
                  <a:lin ang="16200000" scaled="1"/>
                  <a:tileRect/>
                </a:gradFill>
                <a:latin typeface="+mn-ea"/>
                <a:sym typeface="Lato Regular" charset="0"/>
              </a:rPr>
              <a:t>A standardized solution has been distributed to wholesale market by conducting “Improvement Project on Transferring Auction Price in Wholesale Markets”</a:t>
            </a:r>
          </a:p>
          <a:p>
            <a:pPr>
              <a:spcBef>
                <a:spcPts val="600"/>
              </a:spcBef>
            </a:pPr>
            <a:r>
              <a:rPr lang="en-US" altLang="ko-KR" sz="1200" dirty="0" smtClean="0">
                <a:gradFill flip="none" rotWithShape="1">
                  <a:gsLst>
                    <a:gs pos="0">
                      <a:prstClr val="black">
                        <a:lumMod val="65000"/>
                        <a:lumOff val="35000"/>
                      </a:prstClr>
                    </a:gs>
                    <a:gs pos="100000">
                      <a:prstClr val="black">
                        <a:lumMod val="65000"/>
                        <a:lumOff val="35000"/>
                      </a:prstClr>
                    </a:gs>
                  </a:gsLst>
                  <a:lin ang="16200000" scaled="1"/>
                  <a:tileRect/>
                </a:gradFill>
                <a:latin typeface="+mn-ea"/>
                <a:sym typeface="Lato Regular" charset="0"/>
              </a:rPr>
              <a:t>* 3 (2015) </a:t>
            </a:r>
            <a:r>
              <a:rPr lang="ko-KR" altLang="en-US" sz="1200" dirty="0" smtClean="0">
                <a:gradFill flip="none" rotWithShape="1">
                  <a:gsLst>
                    <a:gs pos="0">
                      <a:prstClr val="black">
                        <a:lumMod val="65000"/>
                        <a:lumOff val="35000"/>
                      </a:prstClr>
                    </a:gs>
                    <a:gs pos="100000">
                      <a:prstClr val="black">
                        <a:lumMod val="65000"/>
                        <a:lumOff val="35000"/>
                      </a:prstClr>
                    </a:gs>
                  </a:gsLst>
                  <a:lin ang="16200000" scaled="1"/>
                  <a:tileRect/>
                </a:gradFill>
                <a:latin typeface="+mn-ea"/>
                <a:sym typeface="Lato Regular" charset="0"/>
              </a:rPr>
              <a:t>→ </a:t>
            </a:r>
            <a:r>
              <a:rPr lang="en-US" altLang="ko-KR" sz="1200" dirty="0" smtClean="0">
                <a:gradFill flip="none" rotWithShape="1">
                  <a:gsLst>
                    <a:gs pos="0">
                      <a:prstClr val="black">
                        <a:lumMod val="65000"/>
                        <a:lumOff val="35000"/>
                      </a:prstClr>
                    </a:gs>
                    <a:gs pos="100000">
                      <a:prstClr val="black">
                        <a:lumMod val="65000"/>
                        <a:lumOff val="35000"/>
                      </a:prstClr>
                    </a:gs>
                  </a:gsLst>
                  <a:lin ang="16200000" scaled="1"/>
                  <a:tileRect/>
                </a:gradFill>
                <a:latin typeface="+mn-ea"/>
                <a:sym typeface="Lato Regular" charset="0"/>
              </a:rPr>
              <a:t>6 (2016) </a:t>
            </a:r>
            <a:r>
              <a:rPr lang="ko-KR" altLang="en-US" sz="1200" dirty="0" smtClean="0">
                <a:gradFill flip="none" rotWithShape="1">
                  <a:gsLst>
                    <a:gs pos="0">
                      <a:prstClr val="black">
                        <a:lumMod val="65000"/>
                        <a:lumOff val="35000"/>
                      </a:prstClr>
                    </a:gs>
                    <a:gs pos="100000">
                      <a:prstClr val="black">
                        <a:lumMod val="65000"/>
                        <a:lumOff val="35000"/>
                      </a:prstClr>
                    </a:gs>
                  </a:gsLst>
                  <a:lin ang="16200000" scaled="1"/>
                  <a:tileRect/>
                </a:gradFill>
                <a:latin typeface="+mn-ea"/>
                <a:sym typeface="Lato Regular" charset="0"/>
              </a:rPr>
              <a:t>→ </a:t>
            </a:r>
            <a:r>
              <a:rPr lang="en-US" altLang="ko-KR" sz="1200" dirty="0" smtClean="0">
                <a:gradFill flip="none" rotWithShape="1">
                  <a:gsLst>
                    <a:gs pos="0">
                      <a:prstClr val="black">
                        <a:lumMod val="65000"/>
                        <a:lumOff val="35000"/>
                      </a:prstClr>
                    </a:gs>
                    <a:gs pos="100000">
                      <a:prstClr val="black">
                        <a:lumMod val="65000"/>
                        <a:lumOff val="35000"/>
                      </a:prstClr>
                    </a:gs>
                  </a:gsLst>
                  <a:lin ang="16200000" scaled="1"/>
                  <a:tileRect/>
                </a:gradFill>
                <a:latin typeface="+mn-ea"/>
                <a:sym typeface="Lato Regular" charset="0"/>
              </a:rPr>
              <a:t>9 (2017) </a:t>
            </a:r>
            <a:endParaRPr lang="en-US" altLang="ko-KR" sz="1200" dirty="0">
              <a:gradFill flip="none" rotWithShape="1">
                <a:gsLst>
                  <a:gs pos="0">
                    <a:prstClr val="black">
                      <a:lumMod val="65000"/>
                      <a:lumOff val="35000"/>
                    </a:prstClr>
                  </a:gs>
                  <a:gs pos="100000">
                    <a:prstClr val="black">
                      <a:lumMod val="65000"/>
                      <a:lumOff val="35000"/>
                    </a:prstClr>
                  </a:gs>
                </a:gsLst>
                <a:lin ang="16200000" scaled="1"/>
                <a:tileRect/>
              </a:gradFill>
              <a:latin typeface="+mn-ea"/>
              <a:sym typeface="Lato Regular" charset="0"/>
            </a:endParaRPr>
          </a:p>
        </p:txBody>
      </p:sp>
      <p:sp>
        <p:nvSpPr>
          <p:cNvPr id="185" name="TextBox 184"/>
          <p:cNvSpPr txBox="1"/>
          <p:nvPr/>
        </p:nvSpPr>
        <p:spPr>
          <a:xfrm>
            <a:off x="4360354" y="4523063"/>
            <a:ext cx="5183663" cy="307777"/>
          </a:xfrm>
          <a:prstGeom prst="rect">
            <a:avLst/>
          </a:prstGeom>
          <a:solidFill>
            <a:schemeClr val="accent2">
              <a:lumMod val="20000"/>
              <a:lumOff val="80000"/>
              <a:alpha val="3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400" b="1" dirty="0" smtClean="0">
                <a:solidFill>
                  <a:srgbClr val="4A66AC"/>
                </a:solidFill>
              </a:rPr>
              <a:t>Retention status of wholesale market price information </a:t>
            </a:r>
            <a:endParaRPr lang="ko-KR" altLang="en-US" sz="1400" b="1" dirty="0">
              <a:solidFill>
                <a:srgbClr val="4A66AC"/>
              </a:solidFill>
            </a:endParaRPr>
          </a:p>
        </p:txBody>
      </p:sp>
      <p:graphicFrame>
        <p:nvGraphicFramePr>
          <p:cNvPr id="186" name="표 18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8285948"/>
              </p:ext>
            </p:extLst>
          </p:nvPr>
        </p:nvGraphicFramePr>
        <p:xfrm>
          <a:off x="4360354" y="4558306"/>
          <a:ext cx="7412408" cy="1716786"/>
        </p:xfrm>
        <a:graphic>
          <a:graphicData uri="http://schemas.openxmlformats.org/drawingml/2006/table">
            <a:tbl>
              <a:tblPr/>
              <a:tblGrid>
                <a:gridCol w="2140119"/>
                <a:gridCol w="1751755"/>
                <a:gridCol w="808138"/>
                <a:gridCol w="821827"/>
                <a:gridCol w="796907"/>
                <a:gridCol w="1093662"/>
              </a:tblGrid>
              <a:tr h="54382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b="1" kern="0" spc="0" dirty="0" smtClean="0">
                          <a:solidFill>
                            <a:schemeClr val="bg1"/>
                          </a:solidFill>
                          <a:effectLst/>
                          <a:latin typeface="맑은 고딕"/>
                          <a:ea typeface="맑은 고딕"/>
                        </a:rPr>
                        <a:t>Classification</a:t>
                      </a:r>
                      <a:endParaRPr lang="ko-KR" altLang="en-US" sz="1100" b="1" kern="0" spc="0" dirty="0">
                        <a:solidFill>
                          <a:schemeClr val="bg1"/>
                        </a:solidFill>
                        <a:effectLst/>
                        <a:latin typeface="바탕"/>
                      </a:endParaRPr>
                    </a:p>
                  </a:txBody>
                  <a:tcPr marL="59788" marR="59788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A66A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b="1" kern="0" spc="0" dirty="0" smtClean="0">
                          <a:solidFill>
                            <a:schemeClr val="bg1"/>
                          </a:solidFill>
                          <a:effectLst/>
                          <a:latin typeface="맑은 고딕"/>
                          <a:ea typeface="맑은 고딕"/>
                        </a:rPr>
                        <a:t>Collector</a:t>
                      </a:r>
                      <a:endParaRPr lang="ko-KR" altLang="en-US" sz="1100" b="1" kern="0" spc="0" dirty="0">
                        <a:solidFill>
                          <a:schemeClr val="bg1"/>
                        </a:solidFill>
                        <a:effectLst/>
                        <a:latin typeface="바탕"/>
                      </a:endParaRPr>
                    </a:p>
                  </a:txBody>
                  <a:tcPr marL="59788" marR="59788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A66A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b="1" kern="0" spc="-210" dirty="0" smtClean="0">
                          <a:solidFill>
                            <a:schemeClr val="bg1"/>
                          </a:solidFill>
                          <a:effectLst/>
                          <a:latin typeface="맑은 고딕"/>
                          <a:ea typeface="맑은 고딕"/>
                        </a:rPr>
                        <a:t>Collecting Method</a:t>
                      </a:r>
                      <a:endParaRPr lang="ko-KR" altLang="en-US" sz="1100" b="1" kern="0" spc="-210" dirty="0">
                        <a:solidFill>
                          <a:schemeClr val="bg1"/>
                        </a:solidFill>
                        <a:effectLst/>
                        <a:latin typeface="바탕"/>
                      </a:endParaRPr>
                    </a:p>
                  </a:txBody>
                  <a:tcPr marL="59788" marR="59788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A66A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b="1" kern="0" spc="0" dirty="0" smtClean="0">
                          <a:solidFill>
                            <a:schemeClr val="bg1"/>
                          </a:solidFill>
                          <a:effectLst/>
                          <a:latin typeface="맑은 고딕"/>
                          <a:ea typeface="맑은 고딕"/>
                        </a:rPr>
                        <a:t>Period</a:t>
                      </a:r>
                      <a:endParaRPr lang="ko-KR" altLang="en-US" sz="1100" b="1" kern="0" spc="0" dirty="0">
                        <a:solidFill>
                          <a:schemeClr val="bg1"/>
                        </a:solidFill>
                        <a:effectLst/>
                        <a:latin typeface="바탕"/>
                      </a:endParaRPr>
                    </a:p>
                  </a:txBody>
                  <a:tcPr marL="59788" marR="59788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A66A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b="1" kern="0" spc="0" dirty="0" smtClean="0">
                          <a:solidFill>
                            <a:schemeClr val="bg1"/>
                          </a:solidFill>
                          <a:effectLst/>
                          <a:latin typeface="맑은 고딕"/>
                          <a:ea typeface="맑은 고딕"/>
                        </a:rPr>
                        <a:t>Daily Avg.</a:t>
                      </a:r>
                      <a:endParaRPr lang="ko-KR" altLang="en-US" sz="1100" b="1" kern="0" spc="0" dirty="0">
                        <a:solidFill>
                          <a:schemeClr val="bg1"/>
                        </a:solidFill>
                        <a:effectLst/>
                        <a:latin typeface="바탕"/>
                      </a:endParaRPr>
                    </a:p>
                  </a:txBody>
                  <a:tcPr marL="59788" marR="59788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A66A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b="1" kern="0" spc="0" dirty="0" smtClean="0">
                          <a:solidFill>
                            <a:schemeClr val="bg1"/>
                          </a:solidFill>
                          <a:effectLst/>
                          <a:latin typeface="맑은 고딕"/>
                          <a:ea typeface="맑은 고딕"/>
                        </a:rPr>
                        <a:t>Total</a:t>
                      </a:r>
                      <a:endParaRPr lang="ko-KR" altLang="en-US" sz="1100" b="1" kern="0" spc="0" dirty="0">
                        <a:solidFill>
                          <a:schemeClr val="bg1"/>
                        </a:solidFill>
                        <a:effectLst/>
                        <a:latin typeface="바탕"/>
                      </a:endParaRPr>
                    </a:p>
                  </a:txBody>
                  <a:tcPr marL="59788" marR="59788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A66AC"/>
                    </a:solidFill>
                  </a:tcPr>
                </a:tc>
              </a:tr>
              <a:tr h="54382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b="1" kern="0" spc="-120" dirty="0" smtClean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Real-time bidding price in wholesale market</a:t>
                      </a:r>
                      <a:endParaRPr lang="ko-KR" altLang="en-US" sz="1100" b="1" kern="0" spc="-120" dirty="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</a:txBody>
                  <a:tcPr marL="59788" marR="59788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b="1" kern="0" spc="-70" dirty="0" smtClean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Public wholesale markets (35 places)</a:t>
                      </a:r>
                      <a:endParaRPr lang="ko-KR" altLang="en-US" sz="1100" b="1" kern="0" spc="-70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59788" marR="59788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EAI</a:t>
                      </a:r>
                      <a:endParaRPr lang="en-US" sz="1100" kern="0" spc="0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59788" marR="59788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kern="0" spc="0" dirty="0" smtClean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Real-time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</a:txBody>
                  <a:tcPr marL="59788" marR="59788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kern="0" spc="0" dirty="0" smtClean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120,000 cases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</a:txBody>
                  <a:tcPr marL="59788" marR="59788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b="1" kern="0" spc="0" dirty="0" smtClean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0.43 billion cases</a:t>
                      </a:r>
                      <a:endParaRPr lang="ko-KR" altLang="en-US" sz="1100" b="1" kern="0" spc="0" dirty="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</a:txBody>
                  <a:tcPr marL="59788" marR="59788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4382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b="1" kern="0" spc="-120" dirty="0" smtClean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Settled bidding price in wholesale market</a:t>
                      </a:r>
                      <a:endParaRPr lang="ko-KR" altLang="en-US" sz="1100" b="1" kern="0" spc="-120" dirty="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</a:txBody>
                  <a:tcPr marL="59788" marR="59788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EAI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59788" marR="59788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kern="0" spc="0" dirty="0" smtClean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Daily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</a:txBody>
                  <a:tcPr marL="59788" marR="59788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kern="0" spc="0" dirty="0" smtClean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140,000</a:t>
                      </a:r>
                      <a:r>
                        <a:rPr lang="en-US" altLang="ko-KR" sz="1100" kern="0" spc="0" baseline="0" dirty="0" smtClean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 cases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</a:txBody>
                  <a:tcPr marL="59788" marR="59788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b="1" kern="0" spc="0" dirty="0" smtClean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0.59 billion cases</a:t>
                      </a:r>
                      <a:endParaRPr lang="ko-KR" altLang="en-US" sz="1100" b="1" kern="0" spc="0" dirty="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</a:txBody>
                  <a:tcPr marL="59788" marR="59788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87" name="모서리가 둥근 직사각형 186"/>
          <p:cNvSpPr/>
          <p:nvPr/>
        </p:nvSpPr>
        <p:spPr>
          <a:xfrm>
            <a:off x="403145" y="3332011"/>
            <a:ext cx="3710453" cy="2583430"/>
          </a:xfrm>
          <a:prstGeom prst="roundRect">
            <a:avLst>
              <a:gd name="adj" fmla="val 890"/>
            </a:avLst>
          </a:prstGeom>
          <a:solidFill>
            <a:schemeClr val="bg1"/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sx="99000" sy="99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88" name="Rectangle 24"/>
          <p:cNvSpPr>
            <a:spLocks/>
          </p:cNvSpPr>
          <p:nvPr/>
        </p:nvSpPr>
        <p:spPr bwMode="auto">
          <a:xfrm>
            <a:off x="621911" y="3469662"/>
            <a:ext cx="3435173" cy="1708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>
              <a:spcBef>
                <a:spcPts val="600"/>
              </a:spcBef>
            </a:pPr>
            <a:r>
              <a:rPr lang="en-US" altLang="ko-KR" sz="1600" b="1" dirty="0" smtClean="0">
                <a:gradFill>
                  <a:gsLst>
                    <a:gs pos="0">
                      <a:schemeClr val="accent4"/>
                    </a:gs>
                    <a:gs pos="100000">
                      <a:schemeClr val="accent4"/>
                    </a:gs>
                  </a:gsLst>
                  <a:lin ang="16200000" scaled="1"/>
                </a:gradFill>
                <a:latin typeface="+mn-ea"/>
                <a:sym typeface="Lato Regular" charset="0"/>
              </a:rPr>
              <a:t>Standardized code secured data usage</a:t>
            </a:r>
          </a:p>
          <a:p>
            <a:pPr>
              <a:spcBef>
                <a:spcPts val="600"/>
              </a:spcBef>
            </a:pPr>
            <a:endParaRPr lang="en-US" sz="1600" b="1" dirty="0">
              <a:gradFill>
                <a:gsLst>
                  <a:gs pos="0">
                    <a:schemeClr val="accent4"/>
                  </a:gs>
                  <a:gs pos="100000">
                    <a:schemeClr val="accent4"/>
                  </a:gs>
                </a:gsLst>
                <a:lin ang="16200000" scaled="1"/>
              </a:gradFill>
              <a:latin typeface="+mn-ea"/>
              <a:sym typeface="Lato Regular" charset="0"/>
            </a:endParaRPr>
          </a:p>
          <a:p>
            <a:pPr>
              <a:spcBef>
                <a:spcPts val="600"/>
              </a:spcBef>
            </a:pPr>
            <a:endParaRPr lang="en-US" sz="1600" b="1" dirty="0">
              <a:gradFill>
                <a:gsLst>
                  <a:gs pos="0">
                    <a:schemeClr val="accent4"/>
                  </a:gs>
                  <a:gs pos="100000">
                    <a:schemeClr val="accent4"/>
                  </a:gs>
                </a:gsLst>
                <a:lin ang="16200000" scaled="1"/>
              </a:gradFill>
              <a:latin typeface="+mn-ea"/>
              <a:sym typeface="Lato Regular" charset="0"/>
            </a:endParaRPr>
          </a:p>
        </p:txBody>
      </p:sp>
      <p:sp>
        <p:nvSpPr>
          <p:cNvPr id="189" name="직사각형 188"/>
          <p:cNvSpPr/>
          <p:nvPr/>
        </p:nvSpPr>
        <p:spPr>
          <a:xfrm>
            <a:off x="568075" y="3930338"/>
            <a:ext cx="33679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ko-KR" sz="1200" dirty="0" smtClean="0">
                <a:gradFill flip="none" rotWithShape="1">
                  <a:gsLst>
                    <a:gs pos="0">
                      <a:prstClr val="black">
                        <a:lumMod val="65000"/>
                        <a:lumOff val="35000"/>
                      </a:prstClr>
                    </a:gs>
                    <a:gs pos="100000">
                      <a:prstClr val="black">
                        <a:lumMod val="65000"/>
                        <a:lumOff val="35000"/>
                      </a:prstClr>
                    </a:gs>
                  </a:gsLst>
                  <a:lin ang="16200000" scaled="1"/>
                  <a:tileRect/>
                </a:gradFill>
                <a:latin typeface="+mn-ea"/>
                <a:sym typeface="Lato Regular" charset="0"/>
              </a:rPr>
              <a:t>Designed to compare and analyze each data by using standardized codes defining market, corporation, item, unit, packing state, size, quality, and origin. </a:t>
            </a:r>
            <a:endParaRPr lang="en-US" altLang="ko-KR" sz="1200" dirty="0">
              <a:gradFill flip="none" rotWithShape="1">
                <a:gsLst>
                  <a:gs pos="0">
                    <a:prstClr val="black">
                      <a:lumMod val="65000"/>
                      <a:lumOff val="35000"/>
                    </a:prstClr>
                  </a:gs>
                  <a:gs pos="100000">
                    <a:prstClr val="black">
                      <a:lumMod val="65000"/>
                      <a:lumOff val="35000"/>
                    </a:prstClr>
                  </a:gs>
                </a:gsLst>
                <a:lin ang="16200000" scaled="1"/>
                <a:tileRect/>
              </a:gradFill>
              <a:latin typeface="+mn-ea"/>
              <a:sym typeface="Lato Regular" charset="0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9854" y="4740145"/>
            <a:ext cx="1453059" cy="5400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03136" y="4797758"/>
            <a:ext cx="2145139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50" dirty="0" smtClean="0">
                <a:solidFill>
                  <a:schemeClr val="bg1">
                    <a:lumMod val="50000"/>
                  </a:schemeClr>
                </a:solidFill>
              </a:rPr>
              <a:t>① </a:t>
            </a:r>
            <a:r>
              <a:rPr lang="en-US" altLang="ko-KR" sz="1050" dirty="0" smtClean="0">
                <a:solidFill>
                  <a:schemeClr val="bg1">
                    <a:lumMod val="50000"/>
                  </a:schemeClr>
                </a:solidFill>
              </a:rPr>
              <a:t>Major classification: category</a:t>
            </a:r>
          </a:p>
          <a:p>
            <a:r>
              <a:rPr lang="ko-KR" altLang="en-US" sz="1050" dirty="0" smtClean="0">
                <a:solidFill>
                  <a:schemeClr val="bg1">
                    <a:lumMod val="50000"/>
                  </a:schemeClr>
                </a:solidFill>
              </a:rPr>
              <a:t>② </a:t>
            </a:r>
            <a:r>
              <a:rPr lang="en-US" altLang="ko-KR" sz="1050" dirty="0" smtClean="0">
                <a:solidFill>
                  <a:schemeClr val="bg1">
                    <a:lumMod val="50000"/>
                  </a:schemeClr>
                </a:solidFill>
              </a:rPr>
              <a:t>Middle classification: item</a:t>
            </a:r>
          </a:p>
          <a:p>
            <a:r>
              <a:rPr lang="ko-KR" altLang="en-US" sz="1050" dirty="0" smtClean="0">
                <a:solidFill>
                  <a:schemeClr val="bg1">
                    <a:lumMod val="50000"/>
                  </a:schemeClr>
                </a:solidFill>
              </a:rPr>
              <a:t>③ </a:t>
            </a:r>
            <a:r>
              <a:rPr lang="en-US" altLang="ko-KR" sz="1050" dirty="0" smtClean="0">
                <a:solidFill>
                  <a:schemeClr val="bg1">
                    <a:lumMod val="50000"/>
                  </a:schemeClr>
                </a:solidFill>
              </a:rPr>
              <a:t>Minor classification: variety</a:t>
            </a:r>
            <a:endParaRPr lang="ko-KR" altLang="en-US" sz="105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8619" y="4793425"/>
            <a:ext cx="14029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 smtClean="0"/>
              <a:t>0   6  0   1  0   1</a:t>
            </a:r>
            <a:endParaRPr lang="ko-KR" alt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621911" y="5531575"/>
            <a:ext cx="350288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 smtClean="0">
                <a:solidFill>
                  <a:schemeClr val="bg1">
                    <a:lumMod val="50000"/>
                  </a:schemeClr>
                </a:solidFill>
              </a:rPr>
              <a:t>Jonathan(060101) : Fruits(06) + apple(01) + Jonathan(01)</a:t>
            </a:r>
            <a:endParaRPr lang="ko-KR" altLang="en-US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7" name="직사각형 156"/>
          <p:cNvSpPr/>
          <p:nvPr/>
        </p:nvSpPr>
        <p:spPr>
          <a:xfrm>
            <a:off x="6492981" y="3106290"/>
            <a:ext cx="2044150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altLang="ko-KR" sz="900" b="1" dirty="0" smtClean="0">
                <a:solidFill>
                  <a:prstClr val="black"/>
                </a:solidFill>
              </a:rPr>
              <a:t>Distribution Management System</a:t>
            </a:r>
            <a:endParaRPr lang="en-US" altLang="ko-KR" sz="900" b="1" dirty="0">
              <a:solidFill>
                <a:prstClr val="black"/>
              </a:solidFill>
            </a:endParaRPr>
          </a:p>
        </p:txBody>
      </p:sp>
      <p:sp>
        <p:nvSpPr>
          <p:cNvPr id="73" name="Rectangle 117"/>
          <p:cNvSpPr>
            <a:spLocks noChangeArrowheads="1"/>
          </p:cNvSpPr>
          <p:nvPr/>
        </p:nvSpPr>
        <p:spPr bwMode="auto">
          <a:xfrm>
            <a:off x="4357410" y="3948381"/>
            <a:ext cx="774492" cy="273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ko-KR" sz="900" b="1" spc="-150" dirty="0" smtClean="0">
                <a:latin typeface="+mn-ea"/>
              </a:rPr>
              <a:t>Production Point Joint Market</a:t>
            </a:r>
            <a:endParaRPr lang="en-US" altLang="ko-KR" sz="900" b="1" spc="-150" dirty="0" smtClean="0">
              <a:latin typeface="+mn-ea"/>
              <a:ea typeface="+mn-ea"/>
            </a:endParaRPr>
          </a:p>
        </p:txBody>
      </p:sp>
      <p:sp>
        <p:nvSpPr>
          <p:cNvPr id="153" name="TextBox 152"/>
          <p:cNvSpPr txBox="1"/>
          <p:nvPr/>
        </p:nvSpPr>
        <p:spPr>
          <a:xfrm>
            <a:off x="7405698" y="3638664"/>
            <a:ext cx="141128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/>
            <a:r>
              <a:rPr lang="en-US" altLang="ko-KR" sz="900" b="1" dirty="0" smtClean="0">
                <a:latin typeface="+mn-ea"/>
              </a:rPr>
              <a:t>Info Sharing System</a:t>
            </a:r>
            <a:endParaRPr lang="ko-KR" altLang="en-US" sz="900" b="1" dirty="0" smtClean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697536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2"/>
          <a:srcRect t="-1" b="26369"/>
          <a:stretch/>
        </p:blipFill>
        <p:spPr>
          <a:xfrm>
            <a:off x="623392" y="2269345"/>
            <a:ext cx="3913542" cy="2167767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</p:pic>
      <p:sp>
        <p:nvSpPr>
          <p:cNvPr id="65" name="AutoShape 8"/>
          <p:cNvSpPr>
            <a:spLocks/>
          </p:cNvSpPr>
          <p:nvPr/>
        </p:nvSpPr>
        <p:spPr bwMode="auto">
          <a:xfrm rot="10800000">
            <a:off x="3565698" y="1628801"/>
            <a:ext cx="5122589" cy="290661"/>
          </a:xfrm>
          <a:prstGeom prst="triangle">
            <a:avLst>
              <a:gd name="adj" fmla="val 49558"/>
            </a:avLst>
          </a:prstGeom>
          <a:solidFill>
            <a:schemeClr val="bg1">
              <a:lumMod val="85000"/>
              <a:alpha val="79999"/>
            </a:schemeClr>
          </a:solidFill>
          <a:ln w="25400" cap="flat">
            <a:solidFill>
              <a:schemeClr val="tx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0" tIns="0" rIns="0" bIns="0"/>
          <a:lstStyle/>
          <a:p>
            <a:endParaRPr lang="es-ES" sz="1100">
              <a:latin typeface="Noto Sans Korean Bold" pitchFamily="34" charset="-127"/>
              <a:ea typeface="Noto Sans Korean Bold" pitchFamily="34" charset="-127"/>
            </a:endParaRPr>
          </a:p>
        </p:txBody>
      </p:sp>
      <p:sp>
        <p:nvSpPr>
          <p:cNvPr id="18" name="모서리가 둥근 직사각형 17"/>
          <p:cNvSpPr/>
          <p:nvPr/>
        </p:nvSpPr>
        <p:spPr>
          <a:xfrm>
            <a:off x="891382" y="838564"/>
            <a:ext cx="4594112" cy="3600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ko-KR" altLang="en-US">
              <a:latin typeface="Noto Sans Korean Regular" pitchFamily="34" charset="-127"/>
              <a:ea typeface="Noto Sans Korean Regular" pitchFamily="34" charset="-127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0" y="1"/>
            <a:ext cx="12192000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ko-KR" altLang="en-US">
              <a:latin typeface="Noto Sans Korean Regular" pitchFamily="34" charset="-127"/>
              <a:ea typeface="Noto Sans Korean Regular" pitchFamily="34" charset="-127"/>
            </a:endParaRPr>
          </a:p>
        </p:txBody>
      </p:sp>
      <p:sp>
        <p:nvSpPr>
          <p:cNvPr id="26" name="직사각형 25"/>
          <p:cNvSpPr/>
          <p:nvPr/>
        </p:nvSpPr>
        <p:spPr>
          <a:xfrm>
            <a:off x="0" y="6361894"/>
            <a:ext cx="12191999" cy="49610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r>
              <a:rPr lang="en-US" altLang="ko-KR" sz="1200" dirty="0" smtClean="0">
                <a:latin typeface="+mn-ea"/>
              </a:rPr>
              <a:t>- 7 -</a:t>
            </a:r>
            <a:endParaRPr lang="ko-KR" altLang="en-US" sz="1200" dirty="0">
              <a:latin typeface="+mn-ea"/>
            </a:endParaRPr>
          </a:p>
        </p:txBody>
      </p:sp>
      <p:sp>
        <p:nvSpPr>
          <p:cNvPr id="13" name="모서리가 둥근 직사각형 12"/>
          <p:cNvSpPr/>
          <p:nvPr/>
        </p:nvSpPr>
        <p:spPr>
          <a:xfrm>
            <a:off x="891381" y="1196752"/>
            <a:ext cx="10267777" cy="508700"/>
          </a:xfrm>
          <a:prstGeom prst="roundRect">
            <a:avLst>
              <a:gd name="adj" fmla="val 890"/>
            </a:avLst>
          </a:prstGeom>
          <a:solidFill>
            <a:schemeClr val="bg1"/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sx="99000" sy="99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4" name="Rectangle 24"/>
          <p:cNvSpPr>
            <a:spLocks/>
          </p:cNvSpPr>
          <p:nvPr/>
        </p:nvSpPr>
        <p:spPr bwMode="auto">
          <a:xfrm>
            <a:off x="191345" y="1266439"/>
            <a:ext cx="11593288" cy="369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ctr">
              <a:lnSpc>
                <a:spcPct val="120000"/>
              </a:lnSpc>
              <a:spcBef>
                <a:spcPts val="600"/>
              </a:spcBef>
            </a:pPr>
            <a:r>
              <a:rPr lang="en-US" altLang="ko-KR" sz="1800" b="1" dirty="0" smtClean="0">
                <a:gradFill>
                  <a:gsLst>
                    <a:gs pos="0">
                      <a:schemeClr val="accent4"/>
                    </a:gs>
                    <a:gs pos="100000">
                      <a:schemeClr val="accent4"/>
                    </a:gs>
                  </a:gsLst>
                  <a:lin ang="16200000" scaled="1"/>
                </a:gradFill>
                <a:latin typeface="+mn-ea"/>
                <a:sym typeface="Lato Regular" charset="0"/>
              </a:rPr>
              <a:t>1. Offering simply price information</a:t>
            </a:r>
            <a:r>
              <a:rPr lang="ko-KR" altLang="en-US" sz="1800" b="1" dirty="0" smtClean="0">
                <a:gradFill>
                  <a:gsLst>
                    <a:gs pos="0">
                      <a:schemeClr val="accent4"/>
                    </a:gs>
                    <a:gs pos="100000">
                      <a:schemeClr val="accent4"/>
                    </a:gs>
                  </a:gsLst>
                  <a:lin ang="16200000" scaled="1"/>
                </a:gradFill>
                <a:latin typeface="+mn-ea"/>
                <a:sym typeface="Lato Regular" charset="0"/>
              </a:rPr>
              <a:t> </a:t>
            </a:r>
            <a:r>
              <a:rPr lang="en-US" altLang="ko-KR" sz="1800" b="1" dirty="0" smtClean="0">
                <a:gradFill>
                  <a:gsLst>
                    <a:gs pos="0">
                      <a:schemeClr val="accent4"/>
                    </a:gs>
                    <a:gs pos="100000">
                      <a:schemeClr val="accent4"/>
                    </a:gs>
                  </a:gsLst>
                  <a:lin ang="16200000" scaled="1"/>
                </a:gradFill>
                <a:latin typeface="+mn-ea"/>
                <a:sym typeface="Lato Regular" charset="0"/>
              </a:rPr>
              <a:t>:</a:t>
            </a:r>
            <a:r>
              <a:rPr lang="ko-KR" altLang="en-US" sz="1800" b="1" dirty="0" smtClean="0">
                <a:gradFill>
                  <a:gsLst>
                    <a:gs pos="0">
                      <a:schemeClr val="accent4"/>
                    </a:gs>
                    <a:gs pos="100000">
                      <a:schemeClr val="accent4"/>
                    </a:gs>
                  </a:gsLst>
                  <a:lin ang="16200000" scaled="1"/>
                </a:gradFill>
                <a:latin typeface="+mn-ea"/>
                <a:sym typeface="Lato Regular" charset="0"/>
              </a:rPr>
              <a:t> </a:t>
            </a:r>
            <a:r>
              <a:rPr lang="en-US" altLang="ko-KR" sz="1800" b="1" dirty="0" smtClean="0">
                <a:gradFill>
                  <a:gsLst>
                    <a:gs pos="0">
                      <a:schemeClr val="accent4"/>
                    </a:gs>
                    <a:gs pos="100000">
                      <a:schemeClr val="accent4"/>
                    </a:gs>
                  </a:gsLst>
                  <a:lin ang="16200000" scaled="1"/>
                </a:gradFill>
                <a:latin typeface="+mn-ea"/>
                <a:sym typeface="Lato Regular" charset="0"/>
              </a:rPr>
              <a:t>searching and comparison of prices by item and wholesale market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627273" y="1916832"/>
            <a:ext cx="3263907" cy="307777"/>
          </a:xfrm>
          <a:prstGeom prst="rect">
            <a:avLst/>
          </a:prstGeom>
          <a:solidFill>
            <a:schemeClr val="accent2">
              <a:lumMod val="20000"/>
              <a:lumOff val="80000"/>
              <a:alpha val="3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400" b="1" dirty="0" smtClean="0">
                <a:solidFill>
                  <a:srgbClr val="4A66AC"/>
                </a:solidFill>
              </a:rPr>
              <a:t>Delivering platform: www.agrion.kr</a:t>
            </a:r>
            <a:endParaRPr lang="ko-KR" altLang="en-US" sz="1400" b="1" dirty="0">
              <a:solidFill>
                <a:srgbClr val="4A66AC"/>
              </a:solidFill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7848" y="2263180"/>
            <a:ext cx="6740823" cy="3754996"/>
          </a:xfrm>
          <a:prstGeom prst="rect">
            <a:avLst/>
          </a:prstGeom>
        </p:spPr>
      </p:pic>
      <p:sp>
        <p:nvSpPr>
          <p:cNvPr id="71" name="모서리가 둥근 직사각형 70"/>
          <p:cNvSpPr/>
          <p:nvPr/>
        </p:nvSpPr>
        <p:spPr>
          <a:xfrm>
            <a:off x="623392" y="4491807"/>
            <a:ext cx="3912356" cy="1656075"/>
          </a:xfrm>
          <a:prstGeom prst="roundRect">
            <a:avLst>
              <a:gd name="adj" fmla="val 890"/>
            </a:avLst>
          </a:prstGeom>
          <a:solidFill>
            <a:schemeClr val="bg1"/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sx="99000" sy="99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2" name="직사각형 71"/>
          <p:cNvSpPr/>
          <p:nvPr/>
        </p:nvSpPr>
        <p:spPr>
          <a:xfrm>
            <a:off x="925499" y="4581128"/>
            <a:ext cx="3367922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altLang="ko-KR" sz="1100" dirty="0" smtClean="0">
                <a:gradFill flip="none" rotWithShape="1">
                  <a:gsLst>
                    <a:gs pos="0">
                      <a:prstClr val="black">
                        <a:lumMod val="65000"/>
                        <a:lumOff val="35000"/>
                      </a:prstClr>
                    </a:gs>
                    <a:gs pos="100000">
                      <a:prstClr val="black">
                        <a:lumMod val="65000"/>
                        <a:lumOff val="35000"/>
                      </a:prstClr>
                    </a:gs>
                  </a:gsLst>
                  <a:lin ang="16200000" scaled="1"/>
                  <a:tileRect/>
                </a:gradFill>
                <a:latin typeface="+mn-ea"/>
                <a:sym typeface="Lato Regular" charset="0"/>
              </a:rPr>
              <a:t>An easy-to-use service channel where you can find data necessary to farming  </a:t>
            </a:r>
            <a:endParaRPr lang="en-US" altLang="ko-KR" sz="1100" dirty="0">
              <a:gradFill flip="none" rotWithShape="1">
                <a:gsLst>
                  <a:gs pos="0">
                    <a:prstClr val="black">
                      <a:lumMod val="65000"/>
                      <a:lumOff val="35000"/>
                    </a:prstClr>
                  </a:gs>
                  <a:gs pos="100000">
                    <a:prstClr val="black">
                      <a:lumMod val="65000"/>
                      <a:lumOff val="35000"/>
                    </a:prstClr>
                  </a:gs>
                </a:gsLst>
                <a:lin ang="16200000" scaled="1"/>
                <a:tileRect/>
              </a:gradFill>
              <a:latin typeface="+mn-ea"/>
              <a:sym typeface="Lato Regular" charset="0"/>
            </a:endParaRPr>
          </a:p>
          <a:p>
            <a:pPr algn="ctr">
              <a:spcBef>
                <a:spcPts val="600"/>
              </a:spcBef>
            </a:pPr>
            <a:r>
              <a:rPr lang="en-US" altLang="ko-KR" sz="1100" dirty="0" smtClean="0">
                <a:gradFill flip="none" rotWithShape="1">
                  <a:gsLst>
                    <a:gs pos="0">
                      <a:prstClr val="black">
                        <a:lumMod val="65000"/>
                        <a:lumOff val="35000"/>
                      </a:prstClr>
                    </a:gs>
                    <a:gs pos="100000">
                      <a:prstClr val="black">
                        <a:lumMod val="65000"/>
                        <a:lumOff val="35000"/>
                      </a:prstClr>
                    </a:gs>
                  </a:gsLst>
                  <a:lin ang="16200000" scaled="1"/>
                  <a:tileRect/>
                </a:gradFill>
                <a:latin typeface="+mn-ea"/>
                <a:sym typeface="Lato Regular" charset="0"/>
              </a:rPr>
              <a:t>Data and analysis information to catch up the trends are provided suitable for farmers </a:t>
            </a:r>
          </a:p>
          <a:p>
            <a:pPr algn="ctr">
              <a:spcBef>
                <a:spcPts val="600"/>
              </a:spcBef>
            </a:pPr>
            <a:endParaRPr lang="en-US" altLang="ko-KR" sz="1100" dirty="0" smtClean="0">
              <a:gradFill flip="none" rotWithShape="1">
                <a:gsLst>
                  <a:gs pos="0">
                    <a:prstClr val="black">
                      <a:lumMod val="65000"/>
                      <a:lumOff val="35000"/>
                    </a:prstClr>
                  </a:gs>
                  <a:gs pos="100000">
                    <a:prstClr val="black">
                      <a:lumMod val="65000"/>
                      <a:lumOff val="35000"/>
                    </a:prstClr>
                  </a:gs>
                </a:gsLst>
                <a:lin ang="16200000" scaled="1"/>
                <a:tileRect/>
              </a:gradFill>
              <a:latin typeface="+mn-ea"/>
              <a:sym typeface="Lato Regular" charset="0"/>
            </a:endParaRPr>
          </a:p>
          <a:p>
            <a:pPr algn="ctr">
              <a:spcBef>
                <a:spcPts val="600"/>
              </a:spcBef>
            </a:pPr>
            <a:r>
              <a:rPr lang="en-US" altLang="ko-KR" sz="1100" dirty="0" smtClean="0">
                <a:gradFill flip="none" rotWithShape="1">
                  <a:gsLst>
                    <a:gs pos="0">
                      <a:prstClr val="black">
                        <a:lumMod val="65000"/>
                        <a:lumOff val="35000"/>
                      </a:prstClr>
                    </a:gs>
                    <a:gs pos="100000">
                      <a:prstClr val="black">
                        <a:lumMod val="65000"/>
                        <a:lumOff val="35000"/>
                      </a:prstClr>
                    </a:gs>
                  </a:gsLst>
                  <a:lin ang="16200000" scaled="1"/>
                  <a:tileRect/>
                </a:gradFill>
                <a:latin typeface="+mn-ea"/>
                <a:sym typeface="Lato Regular" charset="0"/>
              </a:rPr>
              <a:t>Even a beginning farmer can manage agriculture in a convenient and reasonable manner</a:t>
            </a:r>
          </a:p>
        </p:txBody>
      </p:sp>
      <p:sp>
        <p:nvSpPr>
          <p:cNvPr id="73" name="AutoShape 8"/>
          <p:cNvSpPr>
            <a:spLocks/>
          </p:cNvSpPr>
          <p:nvPr/>
        </p:nvSpPr>
        <p:spPr bwMode="auto">
          <a:xfrm rot="10800000">
            <a:off x="1450857" y="5464978"/>
            <a:ext cx="2327343" cy="132056"/>
          </a:xfrm>
          <a:prstGeom prst="triangle">
            <a:avLst>
              <a:gd name="adj" fmla="val 49558"/>
            </a:avLst>
          </a:prstGeom>
          <a:solidFill>
            <a:schemeClr val="bg1">
              <a:lumMod val="85000"/>
              <a:alpha val="79999"/>
            </a:schemeClr>
          </a:solidFill>
          <a:ln w="25400" cap="flat">
            <a:solidFill>
              <a:schemeClr val="tx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0" tIns="0" rIns="0" bIns="0"/>
          <a:lstStyle/>
          <a:p>
            <a:endParaRPr lang="es-ES" sz="1100">
              <a:latin typeface="Noto Sans Korean Bold" pitchFamily="34" charset="-127"/>
              <a:ea typeface="Noto Sans Korean Bold" pitchFamily="34" charset="-127"/>
            </a:endParaRPr>
          </a:p>
        </p:txBody>
      </p:sp>
      <p:sp>
        <p:nvSpPr>
          <p:cNvPr id="74" name="직사각형 73"/>
          <p:cNvSpPr/>
          <p:nvPr/>
        </p:nvSpPr>
        <p:spPr>
          <a:xfrm>
            <a:off x="4698954" y="3739556"/>
            <a:ext cx="1729378" cy="2278619"/>
          </a:xfrm>
          <a:prstGeom prst="rect">
            <a:avLst/>
          </a:prstGeom>
          <a:noFill/>
          <a:ln w="3175">
            <a:solidFill>
              <a:srgbClr val="4A66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 smtClean="0">
                <a:solidFill>
                  <a:srgbClr val="4A66AC"/>
                </a:solidFill>
              </a:rPr>
              <a:t>Provides bookmark and recent search </a:t>
            </a:r>
            <a:endParaRPr lang="ko-KR" altLang="en-US" sz="1200" b="1" dirty="0">
              <a:solidFill>
                <a:srgbClr val="4A66AC"/>
              </a:solidFill>
            </a:endParaRPr>
          </a:p>
        </p:txBody>
      </p:sp>
      <p:sp>
        <p:nvSpPr>
          <p:cNvPr id="75" name="직사각형 74"/>
          <p:cNvSpPr/>
          <p:nvPr/>
        </p:nvSpPr>
        <p:spPr>
          <a:xfrm>
            <a:off x="6744072" y="3429001"/>
            <a:ext cx="4415086" cy="2520280"/>
          </a:xfrm>
          <a:prstGeom prst="rect">
            <a:avLst/>
          </a:prstGeom>
          <a:noFill/>
          <a:ln w="3175">
            <a:solidFill>
              <a:srgbClr val="4A66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1200" b="1" dirty="0">
              <a:solidFill>
                <a:srgbClr val="4A66AC"/>
              </a:solidFill>
            </a:endParaRPr>
          </a:p>
          <a:p>
            <a:pPr algn="ctr"/>
            <a:r>
              <a:rPr lang="en-US" altLang="ko-KR" sz="1200" b="1" dirty="0" smtClean="0">
                <a:solidFill>
                  <a:srgbClr val="4A66AC"/>
                </a:solidFill>
              </a:rPr>
              <a:t>Shortcuts</a:t>
            </a:r>
          </a:p>
          <a:p>
            <a:pPr algn="ctr"/>
            <a:endParaRPr lang="en-US" altLang="ko-KR" sz="1200" b="1" dirty="0">
              <a:solidFill>
                <a:srgbClr val="4A66AC"/>
              </a:solidFill>
            </a:endParaRPr>
          </a:p>
          <a:p>
            <a:pPr algn="ctr"/>
            <a:endParaRPr lang="en-US" altLang="ko-KR" sz="1200" b="1" dirty="0" smtClean="0">
              <a:solidFill>
                <a:srgbClr val="4A66AC"/>
              </a:solidFill>
            </a:endParaRPr>
          </a:p>
          <a:p>
            <a:pPr algn="ctr"/>
            <a:endParaRPr lang="en-US" altLang="ko-KR" sz="1200" b="1" dirty="0" smtClean="0">
              <a:solidFill>
                <a:srgbClr val="4A66AC"/>
              </a:solidFill>
            </a:endParaRPr>
          </a:p>
          <a:p>
            <a:pPr algn="ctr"/>
            <a:endParaRPr lang="en-US" altLang="ko-KR" sz="1200" b="1" dirty="0">
              <a:solidFill>
                <a:srgbClr val="4A66AC"/>
              </a:solidFill>
            </a:endParaRPr>
          </a:p>
          <a:p>
            <a:pPr algn="ctr"/>
            <a:endParaRPr lang="en-US" altLang="ko-KR" sz="1200" b="1" dirty="0" smtClean="0">
              <a:solidFill>
                <a:srgbClr val="4A66AC"/>
              </a:solidFill>
            </a:endParaRPr>
          </a:p>
          <a:p>
            <a:pPr algn="ctr"/>
            <a:endParaRPr lang="ko-KR" altLang="en-US" sz="1200" b="1" dirty="0">
              <a:solidFill>
                <a:srgbClr val="4A66AC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842360" y="114677"/>
            <a:ext cx="4964229" cy="723887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spAutoFit/>
          </a:bodyPr>
          <a:lstStyle/>
          <a:p>
            <a:pPr>
              <a:lnSpc>
                <a:spcPct val="200000"/>
              </a:lnSpc>
              <a:spcBef>
                <a:spcPts val="600"/>
              </a:spcBef>
            </a:pPr>
            <a:r>
              <a:rPr lang="en-US" altLang="ko-KR" sz="2000" spc="-200" dirty="0">
                <a:gradFill>
                  <a:gsLst>
                    <a:gs pos="0">
                      <a:schemeClr val="accent4"/>
                    </a:gs>
                    <a:gs pos="100000">
                      <a:schemeClr val="accent4"/>
                    </a:gs>
                  </a:gsLst>
                  <a:lin ang="16200000" scaled="1"/>
                </a:gradFill>
                <a:latin typeface="+mn-ea"/>
              </a:rPr>
              <a:t>Ⅲ. Use cases of wholesale market price information </a:t>
            </a:r>
            <a:endParaRPr lang="ko-KR" altLang="en-US" sz="2000" spc="-200" dirty="0">
              <a:gradFill>
                <a:gsLst>
                  <a:gs pos="0">
                    <a:schemeClr val="accent4"/>
                  </a:gs>
                  <a:gs pos="100000">
                    <a:schemeClr val="accent4"/>
                  </a:gs>
                </a:gsLst>
                <a:lin ang="16200000" scaled="1"/>
              </a:gra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51313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038" y="2241253"/>
            <a:ext cx="5696961" cy="3968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" name="AutoShape 8"/>
          <p:cNvSpPr>
            <a:spLocks/>
          </p:cNvSpPr>
          <p:nvPr/>
        </p:nvSpPr>
        <p:spPr bwMode="auto">
          <a:xfrm rot="10800000">
            <a:off x="3565698" y="1628801"/>
            <a:ext cx="5122589" cy="290661"/>
          </a:xfrm>
          <a:prstGeom prst="triangle">
            <a:avLst>
              <a:gd name="adj" fmla="val 49558"/>
            </a:avLst>
          </a:prstGeom>
          <a:solidFill>
            <a:schemeClr val="bg1">
              <a:lumMod val="85000"/>
              <a:alpha val="79999"/>
            </a:schemeClr>
          </a:solidFill>
          <a:ln w="25400" cap="flat">
            <a:solidFill>
              <a:schemeClr val="tx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0" tIns="0" rIns="0" bIns="0"/>
          <a:lstStyle/>
          <a:p>
            <a:endParaRPr lang="es-ES" sz="1100">
              <a:latin typeface="Noto Sans Korean Bold" pitchFamily="34" charset="-127"/>
              <a:ea typeface="Noto Sans Korean Bold" pitchFamily="34" charset="-127"/>
            </a:endParaRPr>
          </a:p>
        </p:txBody>
      </p:sp>
      <p:sp>
        <p:nvSpPr>
          <p:cNvPr id="18" name="모서리가 둥근 직사각형 17"/>
          <p:cNvSpPr/>
          <p:nvPr/>
        </p:nvSpPr>
        <p:spPr>
          <a:xfrm>
            <a:off x="891382" y="838564"/>
            <a:ext cx="4594112" cy="3600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ko-KR" altLang="en-US">
              <a:latin typeface="Noto Sans Korean Regular" pitchFamily="34" charset="-127"/>
              <a:ea typeface="Noto Sans Korean Regular" pitchFamily="34" charset="-127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0" y="1"/>
            <a:ext cx="12192000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ko-KR" altLang="en-US">
              <a:latin typeface="Noto Sans Korean Regular" pitchFamily="34" charset="-127"/>
              <a:ea typeface="Noto Sans Korean Regular" pitchFamily="34" charset="-127"/>
            </a:endParaRPr>
          </a:p>
        </p:txBody>
      </p:sp>
      <p:sp>
        <p:nvSpPr>
          <p:cNvPr id="26" name="직사각형 25"/>
          <p:cNvSpPr/>
          <p:nvPr/>
        </p:nvSpPr>
        <p:spPr>
          <a:xfrm>
            <a:off x="0" y="6361894"/>
            <a:ext cx="12191999" cy="49610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r>
              <a:rPr lang="en-US" altLang="ko-KR" sz="1200" dirty="0" smtClean="0">
                <a:latin typeface="+mn-ea"/>
              </a:rPr>
              <a:t>- 8 -</a:t>
            </a:r>
            <a:endParaRPr lang="ko-KR" altLang="en-US" sz="1200" dirty="0">
              <a:latin typeface="+mn-ea"/>
            </a:endParaRPr>
          </a:p>
        </p:txBody>
      </p:sp>
      <p:sp>
        <p:nvSpPr>
          <p:cNvPr id="13" name="모서리가 둥근 직사각형 12"/>
          <p:cNvSpPr/>
          <p:nvPr/>
        </p:nvSpPr>
        <p:spPr>
          <a:xfrm>
            <a:off x="191345" y="1196752"/>
            <a:ext cx="11665296" cy="508700"/>
          </a:xfrm>
          <a:prstGeom prst="roundRect">
            <a:avLst>
              <a:gd name="adj" fmla="val 890"/>
            </a:avLst>
          </a:prstGeom>
          <a:solidFill>
            <a:schemeClr val="bg1"/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sx="99000" sy="99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4" name="Rectangle 24"/>
          <p:cNvSpPr>
            <a:spLocks/>
          </p:cNvSpPr>
          <p:nvPr/>
        </p:nvSpPr>
        <p:spPr bwMode="auto">
          <a:xfrm>
            <a:off x="191345" y="1266439"/>
            <a:ext cx="11665296" cy="369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ctr">
              <a:lnSpc>
                <a:spcPct val="120000"/>
              </a:lnSpc>
              <a:spcBef>
                <a:spcPts val="600"/>
              </a:spcBef>
            </a:pPr>
            <a:r>
              <a:rPr lang="en-US" altLang="ko-KR" sz="1800" b="1" dirty="0">
                <a:gradFill>
                  <a:gsLst>
                    <a:gs pos="0">
                      <a:schemeClr val="accent4"/>
                    </a:gs>
                    <a:gs pos="100000">
                      <a:schemeClr val="accent4"/>
                    </a:gs>
                  </a:gsLst>
                  <a:lin ang="16200000" scaled="1"/>
                </a:gradFill>
                <a:latin typeface="+mn-ea"/>
                <a:sym typeface="Lato Regular" charset="0"/>
              </a:rPr>
              <a:t>1. Offering simply price information</a:t>
            </a:r>
            <a:r>
              <a:rPr lang="ko-KR" altLang="en-US" sz="1800" b="1" dirty="0">
                <a:gradFill>
                  <a:gsLst>
                    <a:gs pos="0">
                      <a:schemeClr val="accent4"/>
                    </a:gs>
                    <a:gs pos="100000">
                      <a:schemeClr val="accent4"/>
                    </a:gs>
                  </a:gsLst>
                  <a:lin ang="16200000" scaled="1"/>
                </a:gradFill>
                <a:latin typeface="+mn-ea"/>
                <a:sym typeface="Lato Regular" charset="0"/>
              </a:rPr>
              <a:t> </a:t>
            </a:r>
            <a:r>
              <a:rPr lang="en-US" altLang="ko-KR" sz="1800" b="1" dirty="0">
                <a:gradFill>
                  <a:gsLst>
                    <a:gs pos="0">
                      <a:schemeClr val="accent4"/>
                    </a:gs>
                    <a:gs pos="100000">
                      <a:schemeClr val="accent4"/>
                    </a:gs>
                  </a:gsLst>
                  <a:lin ang="16200000" scaled="1"/>
                </a:gradFill>
                <a:latin typeface="+mn-ea"/>
                <a:sym typeface="Lato Regular" charset="0"/>
              </a:rPr>
              <a:t>:</a:t>
            </a:r>
            <a:r>
              <a:rPr lang="ko-KR" altLang="en-US" sz="1800" b="1" dirty="0">
                <a:gradFill>
                  <a:gsLst>
                    <a:gs pos="0">
                      <a:schemeClr val="accent4"/>
                    </a:gs>
                    <a:gs pos="100000">
                      <a:schemeClr val="accent4"/>
                    </a:gs>
                  </a:gsLst>
                  <a:lin ang="16200000" scaled="1"/>
                </a:gradFill>
                <a:latin typeface="+mn-ea"/>
                <a:sym typeface="Lato Regular" charset="0"/>
              </a:rPr>
              <a:t> </a:t>
            </a:r>
            <a:r>
              <a:rPr lang="en-US" altLang="ko-KR" sz="1800" b="1" dirty="0">
                <a:gradFill>
                  <a:gsLst>
                    <a:gs pos="0">
                      <a:schemeClr val="accent4"/>
                    </a:gs>
                    <a:gs pos="100000">
                      <a:schemeClr val="accent4"/>
                    </a:gs>
                  </a:gsLst>
                  <a:lin ang="16200000" scaled="1"/>
                </a:gradFill>
                <a:latin typeface="+mn-ea"/>
                <a:sym typeface="Lato Regular" charset="0"/>
              </a:rPr>
              <a:t>searching and comparison of prices by item and wholesale market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627273" y="1916832"/>
            <a:ext cx="3201389" cy="307777"/>
          </a:xfrm>
          <a:prstGeom prst="rect">
            <a:avLst/>
          </a:prstGeom>
          <a:solidFill>
            <a:schemeClr val="accent2">
              <a:lumMod val="20000"/>
              <a:lumOff val="80000"/>
              <a:alpha val="3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400" b="1" dirty="0" smtClean="0">
                <a:solidFill>
                  <a:srgbClr val="4A66AC"/>
                </a:solidFill>
              </a:rPr>
              <a:t>Delivering platform: www.agrion.kr</a:t>
            </a:r>
            <a:endParaRPr lang="ko-KR" altLang="en-US" sz="1400" b="1" dirty="0">
              <a:solidFill>
                <a:srgbClr val="4A66AC"/>
              </a:solidFill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3"/>
          <a:srcRect b="3844"/>
          <a:stretch/>
        </p:blipFill>
        <p:spPr>
          <a:xfrm>
            <a:off x="6109191" y="2260377"/>
            <a:ext cx="5171385" cy="3904928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</p:pic>
      <p:sp>
        <p:nvSpPr>
          <p:cNvPr id="19" name="직사각형 18"/>
          <p:cNvSpPr/>
          <p:nvPr/>
        </p:nvSpPr>
        <p:spPr>
          <a:xfrm>
            <a:off x="6177415" y="3442749"/>
            <a:ext cx="5103161" cy="2722556"/>
          </a:xfrm>
          <a:prstGeom prst="rect">
            <a:avLst/>
          </a:prstGeom>
          <a:noFill/>
          <a:ln w="3175">
            <a:solidFill>
              <a:srgbClr val="4A66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 smtClean="0">
                <a:solidFill>
                  <a:srgbClr val="4A66AC"/>
                </a:solidFill>
              </a:rPr>
              <a:t>Compares market price by item (average/maximum/minimum)</a:t>
            </a:r>
            <a:endParaRPr lang="en-US" altLang="ko-KR" sz="1200" b="1" dirty="0">
              <a:solidFill>
                <a:srgbClr val="4A66AC"/>
              </a:solidFill>
            </a:endParaRPr>
          </a:p>
          <a:p>
            <a:pPr algn="ctr"/>
            <a:endParaRPr lang="en-US" altLang="ko-KR" sz="1200" b="1" dirty="0" smtClean="0">
              <a:solidFill>
                <a:srgbClr val="4A66AC"/>
              </a:solidFill>
            </a:endParaRPr>
          </a:p>
          <a:p>
            <a:pPr algn="ctr"/>
            <a:endParaRPr lang="en-US" altLang="ko-KR" sz="1200" b="1" dirty="0">
              <a:solidFill>
                <a:srgbClr val="4A66AC"/>
              </a:solidFill>
            </a:endParaRPr>
          </a:p>
          <a:p>
            <a:pPr algn="ctr"/>
            <a:endParaRPr lang="en-US" altLang="ko-KR" sz="1200" b="1" dirty="0" smtClean="0">
              <a:solidFill>
                <a:srgbClr val="4A66AC"/>
              </a:solidFill>
            </a:endParaRPr>
          </a:p>
          <a:p>
            <a:pPr algn="ctr"/>
            <a:endParaRPr lang="en-US" altLang="ko-KR" sz="1200" b="1" dirty="0">
              <a:solidFill>
                <a:srgbClr val="4A66AC"/>
              </a:solidFill>
            </a:endParaRPr>
          </a:p>
          <a:p>
            <a:pPr algn="ctr"/>
            <a:endParaRPr lang="en-US" altLang="ko-KR" sz="1200" b="1" dirty="0" smtClean="0">
              <a:solidFill>
                <a:srgbClr val="4A66AC"/>
              </a:solidFill>
            </a:endParaRPr>
          </a:p>
          <a:p>
            <a:pPr algn="ctr"/>
            <a:endParaRPr lang="en-US" altLang="ko-KR" sz="1200" b="1" dirty="0">
              <a:solidFill>
                <a:srgbClr val="4A66AC"/>
              </a:solidFill>
            </a:endParaRPr>
          </a:p>
          <a:p>
            <a:pPr algn="ctr"/>
            <a:endParaRPr lang="en-US" altLang="ko-KR" sz="1200" b="1" dirty="0" smtClean="0">
              <a:solidFill>
                <a:srgbClr val="4A66AC"/>
              </a:solidFill>
            </a:endParaRPr>
          </a:p>
          <a:p>
            <a:pPr algn="ctr"/>
            <a:endParaRPr lang="en-US" altLang="ko-KR" sz="1200" b="1" dirty="0" smtClean="0">
              <a:solidFill>
                <a:srgbClr val="4A66AC"/>
              </a:solidFill>
            </a:endParaRPr>
          </a:p>
          <a:p>
            <a:pPr algn="ctr"/>
            <a:endParaRPr lang="en-US" altLang="ko-KR" sz="1200" b="1" dirty="0">
              <a:solidFill>
                <a:srgbClr val="4A66AC"/>
              </a:solidFill>
            </a:endParaRPr>
          </a:p>
          <a:p>
            <a:pPr algn="ctr"/>
            <a:endParaRPr lang="en-US" altLang="ko-KR" sz="1200" b="1" dirty="0" smtClean="0">
              <a:solidFill>
                <a:srgbClr val="4A66AC"/>
              </a:solidFill>
            </a:endParaRPr>
          </a:p>
          <a:p>
            <a:pPr algn="ctr"/>
            <a:endParaRPr lang="en-US" altLang="ko-KR" sz="1200" b="1" dirty="0">
              <a:solidFill>
                <a:srgbClr val="4A66AC"/>
              </a:solidFill>
            </a:endParaRPr>
          </a:p>
          <a:p>
            <a:pPr algn="ctr"/>
            <a:endParaRPr lang="en-US" altLang="ko-KR" sz="1200" b="1" dirty="0" smtClean="0">
              <a:solidFill>
                <a:srgbClr val="4A66AC"/>
              </a:solidFill>
            </a:endParaRPr>
          </a:p>
          <a:p>
            <a:pPr algn="ctr"/>
            <a:endParaRPr lang="ko-KR" altLang="en-US" sz="1200" b="1" dirty="0">
              <a:solidFill>
                <a:srgbClr val="4A66AC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42360" y="114677"/>
            <a:ext cx="4964229" cy="723887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spAutoFit/>
          </a:bodyPr>
          <a:lstStyle/>
          <a:p>
            <a:pPr>
              <a:lnSpc>
                <a:spcPct val="200000"/>
              </a:lnSpc>
              <a:spcBef>
                <a:spcPts val="600"/>
              </a:spcBef>
            </a:pPr>
            <a:r>
              <a:rPr lang="en-US" altLang="ko-KR" sz="2000" spc="-200" dirty="0">
                <a:gradFill>
                  <a:gsLst>
                    <a:gs pos="0">
                      <a:schemeClr val="accent4"/>
                    </a:gs>
                    <a:gs pos="100000">
                      <a:schemeClr val="accent4"/>
                    </a:gs>
                  </a:gsLst>
                  <a:lin ang="16200000" scaled="1"/>
                </a:gradFill>
                <a:latin typeface="+mn-ea"/>
              </a:rPr>
              <a:t>Ⅲ. Use cases of wholesale market price information </a:t>
            </a:r>
            <a:endParaRPr lang="ko-KR" altLang="en-US" sz="2000" spc="-200" dirty="0">
              <a:gradFill>
                <a:gsLst>
                  <a:gs pos="0">
                    <a:schemeClr val="accent4"/>
                  </a:gs>
                  <a:gs pos="100000">
                    <a:schemeClr val="accent4"/>
                  </a:gs>
                </a:gsLst>
                <a:lin ang="16200000" scaled="1"/>
              </a:gradFill>
              <a:latin typeface="+mn-ea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1847528" y="2924944"/>
            <a:ext cx="4189655" cy="3240361"/>
          </a:xfrm>
          <a:prstGeom prst="rect">
            <a:avLst/>
          </a:prstGeom>
          <a:noFill/>
          <a:ln w="3175">
            <a:solidFill>
              <a:srgbClr val="4A66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solidFill>
                  <a:srgbClr val="4A66AC"/>
                </a:solidFill>
              </a:rPr>
              <a:t>Provides a real-time raw data on price</a:t>
            </a:r>
          </a:p>
          <a:p>
            <a:pPr algn="ctr"/>
            <a:endParaRPr lang="en-US" altLang="ko-KR" sz="1200" b="1" dirty="0">
              <a:solidFill>
                <a:srgbClr val="4A66AC"/>
              </a:solidFill>
            </a:endParaRPr>
          </a:p>
          <a:p>
            <a:pPr algn="ctr"/>
            <a:endParaRPr lang="en-US" altLang="ko-KR" sz="1200" b="1" dirty="0" smtClean="0">
              <a:solidFill>
                <a:srgbClr val="4A66AC"/>
              </a:solidFill>
            </a:endParaRPr>
          </a:p>
          <a:p>
            <a:pPr algn="ctr"/>
            <a:endParaRPr lang="en-US" altLang="ko-KR" sz="1200" b="1" dirty="0" smtClean="0">
              <a:solidFill>
                <a:srgbClr val="4A66AC"/>
              </a:solidFill>
            </a:endParaRPr>
          </a:p>
          <a:p>
            <a:pPr algn="ctr"/>
            <a:endParaRPr lang="en-US" altLang="ko-KR" sz="1200" b="1" dirty="0">
              <a:solidFill>
                <a:srgbClr val="4A66AC"/>
              </a:solidFill>
            </a:endParaRPr>
          </a:p>
          <a:p>
            <a:pPr algn="ctr"/>
            <a:endParaRPr lang="en-US" altLang="ko-KR" sz="1200" b="1" dirty="0" smtClean="0">
              <a:solidFill>
                <a:srgbClr val="4A66AC"/>
              </a:solidFill>
            </a:endParaRPr>
          </a:p>
          <a:p>
            <a:pPr algn="ctr"/>
            <a:endParaRPr lang="en-US" altLang="ko-KR" sz="1200" b="1" dirty="0">
              <a:solidFill>
                <a:srgbClr val="4A66AC"/>
              </a:solidFill>
            </a:endParaRPr>
          </a:p>
          <a:p>
            <a:pPr algn="ctr"/>
            <a:endParaRPr lang="en-US" altLang="ko-KR" sz="1200" b="1" dirty="0" smtClean="0">
              <a:solidFill>
                <a:srgbClr val="4A66AC"/>
              </a:solidFill>
            </a:endParaRPr>
          </a:p>
          <a:p>
            <a:pPr algn="ctr"/>
            <a:endParaRPr lang="en-US" altLang="ko-KR" sz="1200" b="1" dirty="0" smtClean="0">
              <a:solidFill>
                <a:srgbClr val="4A66AC"/>
              </a:solidFill>
            </a:endParaRPr>
          </a:p>
          <a:p>
            <a:pPr algn="ctr"/>
            <a:endParaRPr lang="en-US" altLang="ko-KR" sz="1200" b="1" dirty="0">
              <a:solidFill>
                <a:srgbClr val="4A66AC"/>
              </a:solidFill>
            </a:endParaRPr>
          </a:p>
          <a:p>
            <a:pPr algn="ctr"/>
            <a:endParaRPr lang="en-US" altLang="ko-KR" sz="1200" b="1" dirty="0" smtClean="0">
              <a:solidFill>
                <a:srgbClr val="4A66AC"/>
              </a:solidFill>
            </a:endParaRPr>
          </a:p>
          <a:p>
            <a:pPr algn="ctr"/>
            <a:endParaRPr lang="en-US" altLang="ko-KR" sz="1200" b="1" dirty="0">
              <a:solidFill>
                <a:srgbClr val="4A66AC"/>
              </a:solidFill>
            </a:endParaRPr>
          </a:p>
          <a:p>
            <a:pPr algn="ctr"/>
            <a:endParaRPr lang="en-US" altLang="ko-KR" sz="1200" b="1" dirty="0" smtClean="0">
              <a:solidFill>
                <a:srgbClr val="4A66AC"/>
              </a:solidFill>
            </a:endParaRPr>
          </a:p>
          <a:p>
            <a:pPr algn="ctr"/>
            <a:endParaRPr lang="ko-KR" altLang="en-US" sz="1200" b="1" dirty="0">
              <a:solidFill>
                <a:srgbClr val="4A66A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455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요소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0000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2372</TotalTime>
  <Words>1193</Words>
  <Application>Microsoft Office PowerPoint</Application>
  <PresentationFormat>사용자 지정</PresentationFormat>
  <Paragraphs>247</Paragraphs>
  <Slides>14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14</vt:i4>
      </vt:variant>
    </vt:vector>
  </HeadingPairs>
  <TitlesOfParts>
    <vt:vector size="15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Angry MOMO Presentation</dc:title>
  <dc:creator>madeit-top1</dc:creator>
  <cp:lastModifiedBy>권민아</cp:lastModifiedBy>
  <cp:revision>104</cp:revision>
  <dcterms:created xsi:type="dcterms:W3CDTF">2014-08-30T22:01:36Z</dcterms:created>
  <dcterms:modified xsi:type="dcterms:W3CDTF">2019-08-27T14:32:31Z</dcterms:modified>
</cp:coreProperties>
</file>